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62" r:id="rId3"/>
    <p:sldId id="263" r:id="rId4"/>
    <p:sldId id="267" r:id="rId5"/>
    <p:sldId id="264" r:id="rId6"/>
    <p:sldId id="265" r:id="rId7"/>
    <p:sldId id="266" r:id="rId8"/>
    <p:sldId id="268" r:id="rId9"/>
  </p:sldIdLst>
  <p:sldSz cx="9144000" cy="5143500" type="screen16x9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2" userDrawn="1">
          <p15:clr>
            <a:srgbClr val="A4A3A4"/>
          </p15:clr>
        </p15:guide>
        <p15:guide id="2" orient="horz" pos="2971" userDrawn="1">
          <p15:clr>
            <a:srgbClr val="A4A3A4"/>
          </p15:clr>
        </p15:guide>
        <p15:guide id="3" orient="horz" pos="1805" userDrawn="1">
          <p15:clr>
            <a:srgbClr val="A4A3A4"/>
          </p15:clr>
        </p15:guide>
        <p15:guide id="4" orient="horz" pos="1161" userDrawn="1">
          <p15:clr>
            <a:srgbClr val="A4A3A4"/>
          </p15:clr>
        </p15:guide>
        <p15:guide id="5" orient="horz" pos="978" userDrawn="1">
          <p15:clr>
            <a:srgbClr val="A4A3A4"/>
          </p15:clr>
        </p15:guide>
        <p15:guide id="6" orient="horz" pos="258" userDrawn="1">
          <p15:clr>
            <a:srgbClr val="A4A3A4"/>
          </p15:clr>
        </p15:guide>
        <p15:guide id="7" pos="4657" userDrawn="1">
          <p15:clr>
            <a:srgbClr val="A4A3A4"/>
          </p15:clr>
        </p15:guide>
        <p15:guide id="8" pos="396" userDrawn="1">
          <p15:clr>
            <a:srgbClr val="A4A3A4"/>
          </p15:clr>
        </p15:guide>
        <p15:guide id="9" pos="5391" userDrawn="1">
          <p15:clr>
            <a:srgbClr val="A4A3A4"/>
          </p15:clr>
        </p15:guide>
        <p15:guide id="10" pos="1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85D"/>
    <a:srgbClr val="F84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81772" autoAdjust="0"/>
  </p:normalViewPr>
  <p:slideViewPr>
    <p:cSldViewPr snapToGrid="0" snapToObjects="1">
      <p:cViewPr varScale="1">
        <p:scale>
          <a:sx n="178" d="100"/>
          <a:sy n="178" d="100"/>
        </p:scale>
        <p:origin x="1428" y="150"/>
      </p:cViewPr>
      <p:guideLst>
        <p:guide orient="horz" pos="2672"/>
        <p:guide orient="horz" pos="2971"/>
        <p:guide orient="horz" pos="1805"/>
        <p:guide orient="horz" pos="1161"/>
        <p:guide orient="horz" pos="978"/>
        <p:guide orient="horz" pos="258"/>
        <p:guide pos="4657"/>
        <p:guide pos="396"/>
        <p:guide pos="5391"/>
        <p:guide pos="11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C6C3-F041-9140-B7F1-5B19AD65B673}" type="datetimeFigureOut">
              <a:t>11-03-2021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700A5-DF0B-9B4B-98D4-F6B6165D28E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292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771E3-E118-A64A-94C4-2BB8B54C7BA5}" type="datetimeFigureOut">
              <a:t>11-03-2021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F52B6-5609-5149-A324-2FB9B9CBEB4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131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Udvalget behandler i næste uge de 3 modeller,</a:t>
            </a:r>
            <a:r>
              <a:rPr lang="da-DK" baseline="0" dirty="0" smtClean="0"/>
              <a:t> og formålet med dette punkt er, at I får lejlighed til at se modellerne og jeres umiddelbare refleksioner kan bringes videre til udvalget.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Sagen på mødet har også et afsnit omkring medfinansiering af elever indskrevet på Blommevej – dette påvirker ikke jeres budget.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52B6-5609-5149-A324-2FB9B9CBEB4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213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FF9A00F5-DD0B-804C-A546-3FB7E7900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8638" y="2108173"/>
            <a:ext cx="5594350" cy="9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0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sz="1200" b="0" i="0">
                <a:latin typeface="Arial"/>
                <a:cs typeface="Arial"/>
              </a:defRPr>
            </a:lvl1pPr>
          </a:lstStyle>
          <a:p>
            <a:r>
              <a:rPr lang="da-DK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3557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hvi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sz="1200" b="0" i="0">
                <a:latin typeface="Arial"/>
                <a:cs typeface="Arial"/>
              </a:defRPr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864645"/>
            <a:ext cx="6759574" cy="1927893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Overskrift </a:t>
            </a:r>
            <a:br>
              <a:rPr lang="da-DK"/>
            </a:br>
            <a:r>
              <a:rPr lang="da-DK"/>
              <a:t>på breaker</a:t>
            </a:r>
          </a:p>
        </p:txBody>
      </p:sp>
    </p:spTree>
    <p:extLst>
      <p:ext uri="{BB962C8B-B14F-4D97-AF65-F5344CB8AC3E}">
        <p14:creationId xmlns:p14="http://schemas.microsoft.com/office/powerpoint/2010/main" val="355121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gul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sz="1200" b="0" i="0">
                <a:latin typeface="Arial"/>
                <a:cs typeface="Arial"/>
              </a:defRPr>
            </a:lvl1pPr>
          </a:lstStyle>
          <a:p>
            <a:r>
              <a:rPr lang="da-DK"/>
              <a:t>Indsæt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864645"/>
            <a:ext cx="6759574" cy="1927893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da-DK"/>
              <a:t>Overskrift </a:t>
            </a:r>
            <a:br>
              <a:rPr lang="da-DK"/>
            </a:br>
            <a:r>
              <a:rPr lang="da-DK"/>
              <a:t>på breaker</a:t>
            </a:r>
          </a:p>
        </p:txBody>
      </p:sp>
    </p:spTree>
    <p:extLst>
      <p:ext uri="{BB962C8B-B14F-4D97-AF65-F5344CB8AC3E}">
        <p14:creationId xmlns:p14="http://schemas.microsoft.com/office/powerpoint/2010/main" val="339007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overskrif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798640" y="1552575"/>
            <a:ext cx="5594349" cy="13095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5800"/>
              </a:lnSpc>
              <a:defRPr sz="5800" b="1" baseline="0">
                <a:solidFill>
                  <a:schemeClr val="accent6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8639" y="2864644"/>
            <a:ext cx="5594349" cy="37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Indsæt dato</a:t>
            </a: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B489D3FE-B3E9-1B4B-9575-295199922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413" y="202233"/>
            <a:ext cx="1165226" cy="1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3414" y="421822"/>
            <a:ext cx="7340372" cy="3819185"/>
          </a:xfrm>
        </p:spPr>
        <p:txBody>
          <a:bodyPr anchor="t" anchorCtr="0"/>
          <a:lstStyle>
            <a:lvl1pPr>
              <a:lnSpc>
                <a:spcPts val="4400"/>
              </a:lnSpc>
              <a:defRPr sz="4200" b="1" i="0" cap="none" baseline="0">
                <a:solidFill>
                  <a:schemeClr val="accent6"/>
                </a:solidFill>
                <a:latin typeface="Rockwell"/>
                <a:cs typeface="Rockwell"/>
              </a:defRPr>
            </a:lvl1pPr>
          </a:lstStyle>
          <a:p>
            <a:r>
              <a:rPr lang="da-DK"/>
              <a:t>“Indsæt citat”</a:t>
            </a:r>
          </a:p>
        </p:txBody>
      </p:sp>
    </p:spTree>
    <p:extLst>
      <p:ext uri="{BB962C8B-B14F-4D97-AF65-F5344CB8AC3E}">
        <p14:creationId xmlns:p14="http://schemas.microsoft.com/office/powerpoint/2010/main" val="26838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logo_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3E254900-5768-9F48-9416-65C21E67B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8637" y="2107628"/>
            <a:ext cx="5600930" cy="9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1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overskrift_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798640" y="1552575"/>
            <a:ext cx="5594349" cy="13095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5800"/>
              </a:lnSpc>
              <a:defRPr sz="5800" b="1" baseline="0">
                <a:solidFill>
                  <a:schemeClr val="accent3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8639" y="2864644"/>
            <a:ext cx="5594349" cy="37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Indsæt dato</a:t>
            </a: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77391A95-8D2F-2846-86B3-0659D7D04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413" y="200477"/>
            <a:ext cx="1165226" cy="1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_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3414" y="421822"/>
            <a:ext cx="7340372" cy="3819185"/>
          </a:xfrm>
        </p:spPr>
        <p:txBody>
          <a:bodyPr anchor="t" anchorCtr="0"/>
          <a:lstStyle>
            <a:lvl1pPr>
              <a:lnSpc>
                <a:spcPts val="4400"/>
              </a:lnSpc>
              <a:defRPr sz="4200" b="1" i="0" cap="none" baseline="0">
                <a:solidFill>
                  <a:srgbClr val="FAFF00"/>
                </a:solidFill>
                <a:latin typeface="Rockwell"/>
                <a:cs typeface="Rockwell"/>
              </a:defRPr>
            </a:lvl1pPr>
          </a:lstStyle>
          <a:p>
            <a:r>
              <a:rPr lang="da-DK"/>
              <a:t>“Indsæt citat”</a:t>
            </a:r>
          </a:p>
        </p:txBody>
      </p:sp>
    </p:spTree>
    <p:extLst>
      <p:ext uri="{BB962C8B-B14F-4D97-AF65-F5344CB8AC3E}">
        <p14:creationId xmlns:p14="http://schemas.microsoft.com/office/powerpoint/2010/main" val="117748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358901" y="198121"/>
            <a:ext cx="3206236" cy="1883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b="0" i="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350000" y="705600"/>
            <a:ext cx="7207200" cy="113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Indsæt overskrift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358899" y="2127600"/>
            <a:ext cx="7207200" cy="2250000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3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 dirty="0"/>
              <a:t>Indsæt tekst</a:t>
            </a:r>
          </a:p>
        </p:txBody>
      </p:sp>
      <p:cxnSp>
        <p:nvCxnSpPr>
          <p:cNvPr id="20" name="Lige forbindelse 19"/>
          <p:cNvCxnSpPr>
            <a:cxnSpLocks/>
          </p:cNvCxnSpPr>
          <p:nvPr userDrawn="1"/>
        </p:nvCxnSpPr>
        <p:spPr>
          <a:xfrm>
            <a:off x="1358900" y="480551"/>
            <a:ext cx="719931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A5CE1244-5A8B-6745-918F-79F335FDC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7607" y="199532"/>
            <a:ext cx="1165225" cy="1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0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350000" y="706693"/>
            <a:ext cx="3681516" cy="113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00" y="2127600"/>
            <a:ext cx="3682800" cy="2250000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da-DK"/>
              <a:t>Indsæt tekst</a:t>
            </a:r>
          </a:p>
        </p:txBody>
      </p:sp>
      <p:cxnSp>
        <p:nvCxnSpPr>
          <p:cNvPr id="24" name="Lige forbindelse 23"/>
          <p:cNvCxnSpPr>
            <a:cxnSpLocks/>
          </p:cNvCxnSpPr>
          <p:nvPr userDrawn="1"/>
        </p:nvCxnSpPr>
        <p:spPr>
          <a:xfrm>
            <a:off x="1357200" y="478800"/>
            <a:ext cx="7200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341131" y="198121"/>
            <a:ext cx="3224006" cy="1883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b="0" i="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a-DK" dirty="0"/>
          </a:p>
        </p:txBody>
      </p:sp>
      <p:sp>
        <p:nvSpPr>
          <p:cNvPr id="28" name="Pladsholder til billede 27"/>
          <p:cNvSpPr>
            <a:spLocks noGrp="1"/>
          </p:cNvSpPr>
          <p:nvPr>
            <p:ph type="pic" sz="quarter" idx="12" hasCustomPrompt="1"/>
          </p:nvPr>
        </p:nvSpPr>
        <p:spPr>
          <a:xfrm>
            <a:off x="5297715" y="614795"/>
            <a:ext cx="3846285" cy="3827879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r>
              <a:rPr lang="da-DK"/>
              <a:t>Indsæt billede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279C555C-A88D-E84E-9A33-7D51833DD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7607" y="199532"/>
            <a:ext cx="1165225" cy="1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3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358901" y="198121"/>
            <a:ext cx="3206236" cy="1883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 b="0" i="0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350000" y="706693"/>
            <a:ext cx="7207200" cy="113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Indsæt overskrift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358899" y="2127600"/>
            <a:ext cx="7207200" cy="2250000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3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a-DK"/>
              <a:t>Indsæt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071AB75F-44E3-7248-B9EA-B343664C1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7607" y="199532"/>
            <a:ext cx="1165225" cy="193113"/>
          </a:xfrm>
          <a:prstGeom prst="rect">
            <a:avLst/>
          </a:prstGeom>
        </p:spPr>
      </p:pic>
      <p:cxnSp>
        <p:nvCxnSpPr>
          <p:cNvPr id="10" name="Lige forbindelse 9">
            <a:extLst>
              <a:ext uri="{FF2B5EF4-FFF2-40B4-BE49-F238E27FC236}">
                <a16:creationId xmlns="" xmlns:a16="http://schemas.microsoft.com/office/drawing/2014/main" id="{E326493D-0036-2A4D-85C2-A8572A1EA478}"/>
              </a:ext>
            </a:extLst>
          </p:cNvPr>
          <p:cNvCxnSpPr>
            <a:cxnSpLocks/>
          </p:cNvCxnSpPr>
          <p:nvPr userDrawn="1"/>
        </p:nvCxnSpPr>
        <p:spPr>
          <a:xfrm>
            <a:off x="1358900" y="480551"/>
            <a:ext cx="719931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49220" y="706692"/>
            <a:ext cx="7208993" cy="11363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57426" y="2129337"/>
            <a:ext cx="7208992" cy="2250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4869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2" r:id="rId4"/>
    <p:sldLayoutId id="2147483654" r:id="rId5"/>
    <p:sldLayoutId id="2147483657" r:id="rId6"/>
    <p:sldLayoutId id="2147483650" r:id="rId7"/>
    <p:sldLayoutId id="2147483649" r:id="rId8"/>
    <p:sldLayoutId id="2147483655" r:id="rId9"/>
    <p:sldLayoutId id="2147483661" r:id="rId10"/>
    <p:sldLayoutId id="2147483659" r:id="rId11"/>
    <p:sldLayoutId id="2147483660" r:id="rId12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700"/>
        </a:lnSpc>
        <a:spcBef>
          <a:spcPts val="0"/>
        </a:spcBef>
        <a:spcAft>
          <a:spcPts val="300"/>
        </a:spcAft>
        <a:buFont typeface="Arial"/>
        <a:buNone/>
        <a:defRPr sz="1400" b="0" i="0" kern="1200" baseline="0">
          <a:solidFill>
            <a:schemeClr val="tx1"/>
          </a:solidFill>
          <a:latin typeface="Rockwell"/>
          <a:ea typeface="+mn-ea"/>
          <a:cs typeface="Rockwell"/>
        </a:defRPr>
      </a:lvl1pPr>
      <a:lvl2pPr marL="180000" indent="-180000" algn="l" defTabSz="457200" rtl="0" eaLnBrk="1" latinLnBrk="0" hangingPunct="1">
        <a:lnSpc>
          <a:spcPts val="1400"/>
        </a:lnSpc>
        <a:spcBef>
          <a:spcPts val="0"/>
        </a:spcBef>
        <a:spcAft>
          <a:spcPts val="300"/>
        </a:spcAft>
        <a:buFont typeface="Arial"/>
        <a:buChar char="•"/>
        <a:defRPr sz="1200" b="0" i="0" kern="1200">
          <a:solidFill>
            <a:schemeClr val="tx1"/>
          </a:solidFill>
          <a:latin typeface="Rockwell"/>
          <a:ea typeface="+mn-ea"/>
          <a:cs typeface="Rockwell"/>
        </a:defRPr>
      </a:lvl2pPr>
      <a:lvl3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200"/>
        </a:spcAft>
        <a:buFont typeface="Arial"/>
        <a:buChar char="•"/>
        <a:defRPr sz="1000" b="0" i="0" kern="1200" baseline="0">
          <a:solidFill>
            <a:schemeClr val="tx1"/>
          </a:solidFill>
          <a:latin typeface="Rockwell"/>
          <a:ea typeface="+mn-ea"/>
          <a:cs typeface="Rockwell"/>
        </a:defRPr>
      </a:lvl3pPr>
      <a:lvl4pPr marL="540000" indent="-180000" algn="l" defTabSz="457200" rtl="0" eaLnBrk="1" latinLnBrk="0" hangingPunct="1">
        <a:lnSpc>
          <a:spcPts val="1100"/>
        </a:lnSpc>
        <a:spcBef>
          <a:spcPts val="0"/>
        </a:spcBef>
        <a:spcAft>
          <a:spcPts val="200"/>
        </a:spcAft>
        <a:buFont typeface="Arial"/>
        <a:buChar char="•"/>
        <a:defRPr sz="900" b="0" i="0" kern="1200">
          <a:solidFill>
            <a:schemeClr val="tx1"/>
          </a:solidFill>
          <a:latin typeface="Rockwell"/>
          <a:ea typeface="+mn-ea"/>
          <a:cs typeface="Rockwell"/>
        </a:defRPr>
      </a:lvl4pPr>
      <a:lvl5pPr marL="720000" indent="-180000" algn="l" defTabSz="457200" rtl="0" eaLnBrk="1" latinLnBrk="0" hangingPunct="1">
        <a:lnSpc>
          <a:spcPts val="1000"/>
        </a:lnSpc>
        <a:spcBef>
          <a:spcPts val="0"/>
        </a:spcBef>
        <a:spcAft>
          <a:spcPts val="200"/>
        </a:spcAft>
        <a:buFont typeface="Arial"/>
        <a:buChar char="•"/>
        <a:defRPr sz="800" b="0" i="0" kern="1200">
          <a:solidFill>
            <a:schemeClr val="tx1"/>
          </a:solidFill>
          <a:latin typeface="Rockwell"/>
          <a:ea typeface="+mn-ea"/>
          <a:cs typeface="Rockwel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8619" y="2140229"/>
            <a:ext cx="6448587" cy="13095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3600" dirty="0" smtClean="0">
                <a:solidFill>
                  <a:schemeClr val="bg1"/>
                </a:solidFill>
              </a:rPr>
              <a:t>styringsmodeller </a:t>
            </a:r>
            <a:r>
              <a:rPr lang="da-DK" sz="3600" dirty="0">
                <a:solidFill>
                  <a:schemeClr val="bg1"/>
                </a:solidFill>
              </a:rPr>
              <a:t>for </a:t>
            </a:r>
            <a:r>
              <a:rPr lang="da-DK" sz="3600" dirty="0" smtClean="0">
                <a:solidFill>
                  <a:schemeClr val="bg1"/>
                </a:solidFill>
              </a:rPr>
              <a:t>Randers specialskole</a:t>
            </a:r>
            <a:endParaRPr lang="da-DK" sz="34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2798619" y="3449794"/>
            <a:ext cx="5641570" cy="373856"/>
          </a:xfrm>
        </p:spPr>
        <p:txBody>
          <a:bodyPr/>
          <a:lstStyle/>
          <a:p>
            <a:r>
              <a:rPr lang="da-DK" sz="1200" dirty="0"/>
              <a:t>8. marts 2021</a:t>
            </a:r>
          </a:p>
          <a:p>
            <a:r>
              <a:rPr lang="da-DK" sz="1200" dirty="0"/>
              <a:t>Oplæg v. Anne Trabolt, Økonomi- og analysechef, Børn og Skole</a:t>
            </a:r>
          </a:p>
          <a:p>
            <a:r>
              <a:rPr lang="da-DK" sz="1200" dirty="0"/>
              <a:t>Møde i skolebestyrelsen, Randers Specialskole</a:t>
            </a:r>
          </a:p>
        </p:txBody>
      </p:sp>
    </p:spTree>
    <p:extLst>
      <p:ext uri="{BB962C8B-B14F-4D97-AF65-F5344CB8AC3E}">
        <p14:creationId xmlns:p14="http://schemas.microsoft.com/office/powerpoint/2010/main" val="25066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000" y="705600"/>
            <a:ext cx="7207200" cy="546851"/>
          </a:xfrm>
        </p:spPr>
        <p:txBody>
          <a:bodyPr/>
          <a:lstStyle/>
          <a:p>
            <a:r>
              <a:rPr lang="da-DK" dirty="0" smtClean="0"/>
              <a:t>baggrund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350000" y="1362829"/>
            <a:ext cx="7207200" cy="225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Skole- og uddannelsesudvalget </a:t>
            </a:r>
            <a:r>
              <a:rPr lang="da-DK" dirty="0" smtClean="0"/>
              <a:t>efterspurgte på </a:t>
            </a:r>
            <a:r>
              <a:rPr lang="da-DK" dirty="0"/>
              <a:t>møde d. 20 oktober 2020 </a:t>
            </a:r>
            <a:r>
              <a:rPr lang="da-DK" dirty="0" smtClean="0"/>
              <a:t>forskellige forslag </a:t>
            </a:r>
            <a:r>
              <a:rPr lang="da-DK" dirty="0"/>
              <a:t>til </a:t>
            </a:r>
            <a:r>
              <a:rPr lang="da-DK" dirty="0" smtClean="0"/>
              <a:t>økonomiske styringsmodeller </a:t>
            </a:r>
            <a:r>
              <a:rPr lang="da-DK" dirty="0"/>
              <a:t>for Randers </a:t>
            </a:r>
            <a:r>
              <a:rPr lang="da-DK" dirty="0" smtClean="0"/>
              <a:t>Specialskole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Modellerne </a:t>
            </a:r>
            <a:r>
              <a:rPr lang="da-DK" dirty="0"/>
              <a:t>omfatter alene budgettet til </a:t>
            </a:r>
            <a:r>
              <a:rPr lang="da-DK" dirty="0" smtClean="0"/>
              <a:t>undervisningsdelen og ikke SFO-tilbud </a:t>
            </a:r>
            <a:r>
              <a:rPr lang="da-DK" dirty="0"/>
              <a:t>på </a:t>
            </a:r>
            <a:r>
              <a:rPr lang="da-DK" dirty="0" smtClean="0"/>
              <a:t>specialundervisningsområdet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63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000" y="706693"/>
            <a:ext cx="7207200" cy="540216"/>
          </a:xfrm>
        </p:spPr>
        <p:txBody>
          <a:bodyPr/>
          <a:lstStyle/>
          <a:p>
            <a:r>
              <a:rPr lang="da-DK" dirty="0" smtClean="0"/>
              <a:t>Nuværende model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350000" y="1274160"/>
            <a:ext cx="7207200" cy="225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Budget tildeles i </a:t>
            </a:r>
            <a:r>
              <a:rPr lang="da-DK" dirty="0"/>
              <a:t>forbindelse med den almindelige budgetvedtagelse på baggrund af det budgetterede antal </a:t>
            </a:r>
            <a:r>
              <a:rPr lang="da-DK" dirty="0" smtClean="0"/>
              <a:t>børn.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 </a:t>
            </a:r>
            <a:r>
              <a:rPr lang="da-DK" dirty="0"/>
              <a:t>løbet af året bliver skolens budget løbende tilpasset med udgangspunkt i den faktiske belægning fordelt på tre </a:t>
            </a:r>
            <a:r>
              <a:rPr lang="da-DK" dirty="0" smtClean="0"/>
              <a:t>takstgrupper.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Der </a:t>
            </a:r>
            <a:r>
              <a:rPr lang="da-DK" dirty="0"/>
              <a:t>afvikles to visitationsrunder om året, hvor der foretages en vurdering af de elever, som har behov for et </a:t>
            </a:r>
            <a:r>
              <a:rPr lang="da-DK" dirty="0" smtClean="0"/>
              <a:t>specialtilbud.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Randers </a:t>
            </a:r>
            <a:r>
              <a:rPr lang="da-DK" dirty="0"/>
              <a:t>Specialskole har kompetencen til at fordele eleverne på de forskellige adresser og fastlægger herefter den rette faglige indsats.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82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Eksterne elever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 </a:t>
            </a:r>
            <a:r>
              <a:rPr lang="da-DK" dirty="0" smtClean="0"/>
              <a:t>alle tre modeller gælder, at Randers Specialskole kompenseres for </a:t>
            </a:r>
            <a:r>
              <a:rPr lang="da-DK" dirty="0"/>
              <a:t>elever fra andre kommuner i takt med, at de indskrives på skolen og efter de nuværende tre takstgrupper.</a:t>
            </a:r>
          </a:p>
        </p:txBody>
      </p:sp>
    </p:spTree>
    <p:extLst>
      <p:ext uri="{BB962C8B-B14F-4D97-AF65-F5344CB8AC3E}">
        <p14:creationId xmlns:p14="http://schemas.microsoft.com/office/powerpoint/2010/main" val="13807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000" y="706693"/>
            <a:ext cx="7207200" cy="495882"/>
          </a:xfrm>
        </p:spPr>
        <p:txBody>
          <a:bodyPr/>
          <a:lstStyle/>
          <a:p>
            <a:r>
              <a:rPr lang="da-DK" sz="3000" dirty="0" smtClean="0"/>
              <a:t>Model 1: Variabelt budget</a:t>
            </a:r>
            <a:endParaRPr lang="da-DK" sz="30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350000" y="1213200"/>
            <a:ext cx="7207200" cy="225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Løbende budgetregulering i </a:t>
            </a:r>
            <a:r>
              <a:rPr lang="da-DK" dirty="0"/>
              <a:t>henhold til udviklingen i det faktiske elevtal og efter de nuværende tre </a:t>
            </a:r>
            <a:r>
              <a:rPr lang="da-DK" dirty="0" smtClean="0"/>
              <a:t>takstgrupper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Ved større udsving i den løbende regulering af budgettet </a:t>
            </a:r>
            <a:r>
              <a:rPr lang="da-DK" dirty="0" smtClean="0"/>
              <a:t>kan </a:t>
            </a:r>
            <a:r>
              <a:rPr lang="da-DK" dirty="0"/>
              <a:t>der blive behov for at trække på </a:t>
            </a:r>
            <a:r>
              <a:rPr lang="da-DK" dirty="0" smtClean="0"/>
              <a:t>det samlede skolebudget, hvilket kan få budgetmæssige konsekvenser for almenskolerne.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Randers Specialskole og almenskolerne kender denne model og har erfaring med den</a:t>
            </a:r>
            <a:r>
              <a:rPr lang="da-DK" dirty="0" smtClean="0"/>
              <a:t>.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Ressourcen følger eleven. 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Den løbende regulering af budgettet udfordrer muligheden for en stabil personalesituation på Randers Specialskole.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46125"/>
              </p:ext>
            </p:extLst>
          </p:nvPr>
        </p:nvGraphicFramePr>
        <p:xfrm>
          <a:off x="1350000" y="3564168"/>
          <a:ext cx="7108200" cy="103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524"/>
                <a:gridCol w="1538903"/>
                <a:gridCol w="1532703"/>
                <a:gridCol w="1707637"/>
                <a:gridCol w="1185433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Budgettildeling</a:t>
                      </a:r>
                      <a:r>
                        <a:rPr lang="da-DK" sz="1400" baseline="0" dirty="0" smtClean="0"/>
                        <a:t> pr. 1/1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Visitation pr. 1/4:</a:t>
                      </a:r>
                    </a:p>
                    <a:p>
                      <a:r>
                        <a:rPr lang="da-DK" sz="1400" dirty="0" smtClean="0"/>
                        <a:t>Tilgang 3 børn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Visitation pr. 1/10:</a:t>
                      </a:r>
                    </a:p>
                    <a:p>
                      <a:r>
                        <a:rPr lang="da-DK" sz="1400" dirty="0" smtClean="0"/>
                        <a:t>Afgang 5 børn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Budget pr. ny 1/1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Model 1: Variabelt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13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</a:t>
                      </a:r>
                      <a:endParaRPr lang="da-DK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000" y="706693"/>
            <a:ext cx="7207200" cy="512507"/>
          </a:xfrm>
        </p:spPr>
        <p:txBody>
          <a:bodyPr/>
          <a:lstStyle/>
          <a:p>
            <a:r>
              <a:rPr lang="da-DK" sz="3000" dirty="0" smtClean="0"/>
              <a:t>model 2: delvist fast budget</a:t>
            </a:r>
            <a:endParaRPr lang="da-DK" sz="30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350000" y="1285244"/>
            <a:ext cx="7207200" cy="225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Én </a:t>
            </a:r>
            <a:r>
              <a:rPr lang="da-DK" dirty="0"/>
              <a:t>årlig regulering i forbindelse med budgetlægningen. Budgettet ligger dermed fast for ét år ad </a:t>
            </a:r>
            <a:r>
              <a:rPr lang="da-DK" dirty="0" smtClean="0"/>
              <a:t>gangen.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Ved større udsving i den årlige regulering af budgettet til Randers Specialskole kan der blive behov for at trække på det samlede skolebudget, hvilket vil få budgetmæssige konsekvenser for almenskolerne</a:t>
            </a:r>
            <a:r>
              <a:rPr lang="da-DK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Understøtter mulighed for at visitere elever til mindre vidtgående tilbud</a:t>
            </a:r>
            <a:r>
              <a:rPr lang="da-DK" dirty="0" smtClean="0"/>
              <a:t>.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Understøtter muligheden for en stabil driftsøkonomi og en mere stabil personalesituation.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Risiko for årlig forskydning </a:t>
            </a:r>
            <a:r>
              <a:rPr lang="da-DK" dirty="0"/>
              <a:t>i budgettet til henholdsvis Randers Specialskole og almenskolerne alt efter udviklingen i det faktiske antal specialskoleelever.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87716"/>
              </p:ext>
            </p:extLst>
          </p:nvPr>
        </p:nvGraphicFramePr>
        <p:xfrm>
          <a:off x="1350000" y="3589020"/>
          <a:ext cx="7108200" cy="103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524"/>
                <a:gridCol w="1538903"/>
                <a:gridCol w="1532703"/>
                <a:gridCol w="1707637"/>
                <a:gridCol w="1185433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Budgettildeling</a:t>
                      </a:r>
                      <a:r>
                        <a:rPr lang="da-DK" sz="1400" baseline="0" dirty="0" smtClean="0"/>
                        <a:t> pr. 1/1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Visitation pr. 1/4:</a:t>
                      </a:r>
                    </a:p>
                    <a:p>
                      <a:r>
                        <a:rPr lang="da-DK" sz="1400" dirty="0" smtClean="0"/>
                        <a:t>Tilgang 3 børn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Visitation pr. 1/10:</a:t>
                      </a:r>
                    </a:p>
                    <a:p>
                      <a:r>
                        <a:rPr lang="da-DK" sz="1400" dirty="0" smtClean="0"/>
                        <a:t>Afgang 5 børn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Budget pr. ny 1/1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Model 2: Delvist fast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</a:t>
                      </a:r>
                      <a:endParaRPr lang="da-DK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0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0000" y="706693"/>
            <a:ext cx="7207200" cy="468172"/>
          </a:xfrm>
        </p:spPr>
        <p:txBody>
          <a:bodyPr/>
          <a:lstStyle/>
          <a:p>
            <a:r>
              <a:rPr lang="da-DK" sz="3000" dirty="0" smtClean="0"/>
              <a:t>model 3: fast budget</a:t>
            </a:r>
            <a:endParaRPr lang="da-DK" sz="30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350000" y="1202116"/>
            <a:ext cx="7207200" cy="225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Fast </a:t>
            </a:r>
            <a:r>
              <a:rPr lang="da-DK" dirty="0"/>
              <a:t>budget </a:t>
            </a:r>
            <a:r>
              <a:rPr lang="da-DK" dirty="0" smtClean="0"/>
              <a:t>som </a:t>
            </a:r>
            <a:r>
              <a:rPr lang="da-DK" dirty="0"/>
              <a:t>alene reguleres med </a:t>
            </a:r>
            <a:r>
              <a:rPr lang="da-DK" dirty="0" err="1" smtClean="0"/>
              <a:t>PL+politisk</a:t>
            </a:r>
            <a:r>
              <a:rPr lang="da-DK" dirty="0" smtClean="0"/>
              <a:t> </a:t>
            </a:r>
            <a:r>
              <a:rPr lang="da-DK" dirty="0"/>
              <a:t>vedtagne budgettilpasninger</a:t>
            </a:r>
            <a:r>
              <a:rPr lang="da-DK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Ingen udsving </a:t>
            </a:r>
            <a:r>
              <a:rPr lang="da-DK" dirty="0"/>
              <a:t>i </a:t>
            </a:r>
            <a:r>
              <a:rPr lang="da-DK" dirty="0" smtClean="0"/>
              <a:t>budgettet. </a:t>
            </a:r>
            <a:r>
              <a:rPr lang="da-DK" dirty="0"/>
              <a:t>	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Understøtter mulighed for at visitere elever til mindre vidtgående tilbud</a:t>
            </a:r>
            <a:r>
              <a:rPr lang="da-DK" dirty="0" smtClean="0"/>
              <a:t>.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Understøtter mulighed for at planlægge med en stabil driftsøkonomi over år og dermed større mulighed for at opnå en stabil personalesituation</a:t>
            </a:r>
            <a:r>
              <a:rPr lang="da-DK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Større ændringer i det faktiske antal specialskoleelever eller i sammensætningen af elever på Randers Specialskole kan føre til ændringer i det faktiske udgiftsniveau, der afviger fra det faste budget.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95191"/>
              </p:ext>
            </p:extLst>
          </p:nvPr>
        </p:nvGraphicFramePr>
        <p:xfrm>
          <a:off x="1350000" y="3077182"/>
          <a:ext cx="7108200" cy="103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524"/>
                <a:gridCol w="1538903"/>
                <a:gridCol w="1532703"/>
                <a:gridCol w="1707637"/>
                <a:gridCol w="1185433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Budgettildeling</a:t>
                      </a:r>
                      <a:r>
                        <a:rPr lang="da-DK" sz="1400" baseline="0" dirty="0" smtClean="0"/>
                        <a:t> pr. 1/1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Visitation pr. 1/4:</a:t>
                      </a:r>
                    </a:p>
                    <a:p>
                      <a:r>
                        <a:rPr lang="da-DK" sz="1400" dirty="0" smtClean="0"/>
                        <a:t>Tilgang 3 børn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Visitation pr. 1/10:</a:t>
                      </a:r>
                    </a:p>
                    <a:p>
                      <a:r>
                        <a:rPr lang="da-DK" sz="1400" dirty="0" smtClean="0"/>
                        <a:t>Afgang 5 børn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Budget pr. ny 1/1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Model 3: Fast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Samlet overblik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39065"/>
              </p:ext>
            </p:extLst>
          </p:nvPr>
        </p:nvGraphicFramePr>
        <p:xfrm>
          <a:off x="1350000" y="2023110"/>
          <a:ext cx="7108200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524"/>
                <a:gridCol w="1538903"/>
                <a:gridCol w="1532703"/>
                <a:gridCol w="1707637"/>
                <a:gridCol w="1185433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Budgettildeling</a:t>
                      </a:r>
                      <a:r>
                        <a:rPr lang="da-DK" sz="1400" baseline="0" dirty="0" smtClean="0"/>
                        <a:t> pr. 1/1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Visitation pr. 1/4:</a:t>
                      </a:r>
                    </a:p>
                    <a:p>
                      <a:r>
                        <a:rPr lang="da-DK" sz="1400" dirty="0" smtClean="0"/>
                        <a:t>Tilgang 3 børn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Visitation pr. 1/10:</a:t>
                      </a:r>
                    </a:p>
                    <a:p>
                      <a:r>
                        <a:rPr lang="da-DK" sz="1400" dirty="0" smtClean="0"/>
                        <a:t>Afgang 5 børn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Budget pr. ny 1/1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Model 1: Variabelt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13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</a:t>
                      </a:r>
                      <a:endParaRPr lang="da-DK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Model 2: Delvist fast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</a:t>
                      </a:r>
                      <a:endParaRPr lang="da-DK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Model 3: Fast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</a:t>
                      </a:r>
                      <a:endParaRPr lang="da-DK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0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1C5E8"/>
      </a:accent1>
      <a:accent2>
        <a:srgbClr val="F8485E"/>
      </a:accent2>
      <a:accent3>
        <a:srgbClr val="FAFF00"/>
      </a:accent3>
      <a:accent4>
        <a:srgbClr val="1B365D"/>
      </a:accent4>
      <a:accent5>
        <a:srgbClr val="49C5B1"/>
      </a:accent5>
      <a:accent6>
        <a:srgbClr val="1E22AA"/>
      </a:accent6>
      <a:hlink>
        <a:srgbClr val="F8485E"/>
      </a:hlink>
      <a:folHlink>
        <a:srgbClr val="F848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582</Words>
  <Application>Microsoft Office PowerPoint</Application>
  <PresentationFormat>Skærmshow (16:9)</PresentationFormat>
  <Paragraphs>95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Rockwell</vt:lpstr>
      <vt:lpstr>Kontortema</vt:lpstr>
      <vt:lpstr>styringsmodeller for Randers specialskole</vt:lpstr>
      <vt:lpstr>baggrund</vt:lpstr>
      <vt:lpstr>Nuværende model</vt:lpstr>
      <vt:lpstr>Eksterne elever</vt:lpstr>
      <vt:lpstr>Model 1: Variabelt budget</vt:lpstr>
      <vt:lpstr>model 2: delvist fast budget</vt:lpstr>
      <vt:lpstr>model 3: fast budget</vt:lpstr>
      <vt:lpstr>Samlet overblik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2018-01-10T09:58:27Z</dcterms:created>
  <dcterms:modified xsi:type="dcterms:W3CDTF">2021-03-11T12:26:55Z</dcterms:modified>
</cp:coreProperties>
</file>