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75" r:id="rId3"/>
    <p:sldId id="274" r:id="rId4"/>
    <p:sldId id="258" r:id="rId5"/>
    <p:sldId id="261" r:id="rId6"/>
    <p:sldId id="262" r:id="rId7"/>
    <p:sldId id="263" r:id="rId8"/>
    <p:sldId id="264" r:id="rId9"/>
    <p:sldId id="266" r:id="rId10"/>
    <p:sldId id="265" r:id="rId11"/>
    <p:sldId id="267" r:id="rId12"/>
    <p:sldId id="268" r:id="rId13"/>
    <p:sldId id="272" r:id="rId14"/>
    <p:sldId id="270" r:id="rId15"/>
    <p:sldId id="269"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9E34"/>
    <a:srgbClr val="497635"/>
    <a:srgbClr val="708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4"/>
    <p:restoredTop sz="62857"/>
  </p:normalViewPr>
  <p:slideViewPr>
    <p:cSldViewPr snapToGrid="0" snapToObjects="1">
      <p:cViewPr varScale="1">
        <p:scale>
          <a:sx n="73" d="100"/>
          <a:sy n="73" d="100"/>
        </p:scale>
        <p:origin x="1314" y="1152"/>
      </p:cViewPr>
      <p:guideLst/>
    </p:cSldViewPr>
  </p:slideViewPr>
  <p:notesTextViewPr>
    <p:cViewPr>
      <p:scale>
        <a:sx n="1" d="1"/>
        <a:sy n="1" d="1"/>
      </p:scale>
      <p:origin x="0" y="0"/>
    </p:cViewPr>
  </p:notesTextViewPr>
  <p:notesViewPr>
    <p:cSldViewPr snapToGrid="0" snapToObjects="1">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 xmlns:a16="http://schemas.microsoft.com/office/drawing/2014/main" id="{FD5E816E-1C91-4C4D-9D69-40B2A5BFAC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a:extLst>
              <a:ext uri="{FF2B5EF4-FFF2-40B4-BE49-F238E27FC236}">
                <a16:creationId xmlns="" xmlns:a16="http://schemas.microsoft.com/office/drawing/2014/main" id="{A5461712-5505-8849-9F0B-9DAA835B2B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E997EB-72A5-4A4B-80EB-D054E858CA8C}" type="datetimeFigureOut">
              <a:rPr lang="da-DK" smtClean="0"/>
              <a:t>09-05-2022</a:t>
            </a:fld>
            <a:endParaRPr lang="da-DK" dirty="0"/>
          </a:p>
        </p:txBody>
      </p:sp>
      <p:sp>
        <p:nvSpPr>
          <p:cNvPr id="4" name="Pladsholder til sidefod 3">
            <a:extLst>
              <a:ext uri="{FF2B5EF4-FFF2-40B4-BE49-F238E27FC236}">
                <a16:creationId xmlns="" xmlns:a16="http://schemas.microsoft.com/office/drawing/2014/main" id="{2EAA99AD-A85B-4542-B0F9-BE34D01D11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 xmlns:a16="http://schemas.microsoft.com/office/drawing/2014/main" id="{D7263249-4001-9B48-BE9F-30D8F7B87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BDFF9C-72EE-614A-9922-A17FAB4E1D9D}" type="slidenum">
              <a:rPr lang="da-DK" smtClean="0"/>
              <a:t>‹nr.›</a:t>
            </a:fld>
            <a:endParaRPr lang="da-DK" dirty="0"/>
          </a:p>
        </p:txBody>
      </p:sp>
    </p:spTree>
    <p:extLst>
      <p:ext uri="{BB962C8B-B14F-4D97-AF65-F5344CB8AC3E}">
        <p14:creationId xmlns:p14="http://schemas.microsoft.com/office/powerpoint/2010/main" val="757103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E3493-08E0-DE42-ADC9-08B18C646643}" type="datetimeFigureOut">
              <a:rPr lang="da-DK" smtClean="0"/>
              <a:t>09-05-2022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7AA3A-C01D-2948-AF31-43DC0145BF4C}" type="slidenum">
              <a:rPr lang="da-DK" smtClean="0"/>
              <a:t>‹nr.›</a:t>
            </a:fld>
            <a:endParaRPr lang="da-DK"/>
          </a:p>
        </p:txBody>
      </p:sp>
    </p:spTree>
    <p:extLst>
      <p:ext uri="{BB962C8B-B14F-4D97-AF65-F5344CB8AC3E}">
        <p14:creationId xmlns:p14="http://schemas.microsoft.com/office/powerpoint/2010/main" val="55506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C17AA3A-C01D-2948-AF31-43DC0145BF4C}" type="slidenum">
              <a:rPr lang="da-DK" smtClean="0"/>
              <a:t>1</a:t>
            </a:fld>
            <a:endParaRPr lang="da-DK"/>
          </a:p>
        </p:txBody>
      </p:sp>
    </p:spTree>
    <p:extLst>
      <p:ext uri="{BB962C8B-B14F-4D97-AF65-F5344CB8AC3E}">
        <p14:creationId xmlns:p14="http://schemas.microsoft.com/office/powerpoint/2010/main" val="1764551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1" kern="1200" dirty="0">
                <a:solidFill>
                  <a:schemeClr val="tx1"/>
                </a:solidFill>
                <a:effectLst/>
                <a:latin typeface="+mn-lt"/>
                <a:ea typeface="+mn-ea"/>
                <a:cs typeface="+mn-cs"/>
              </a:rPr>
              <a:t>Kendskab på tværs</a:t>
            </a:r>
            <a:endParaRPr lang="da-DK" sz="800" kern="1200" dirty="0">
              <a:solidFill>
                <a:schemeClr val="tx1"/>
              </a:solidFill>
              <a:effectLst/>
              <a:latin typeface="+mn-lt"/>
              <a:ea typeface="+mn-ea"/>
              <a:cs typeface="+mn-cs"/>
            </a:endParaRPr>
          </a:p>
          <a:p>
            <a:pPr marL="171450" lvl="0" indent="-171450">
              <a:buFontTx/>
              <a:buChar char="-"/>
            </a:pPr>
            <a:r>
              <a:rPr lang="da-DK" sz="800" kern="1200" dirty="0">
                <a:solidFill>
                  <a:schemeClr val="tx1"/>
                </a:solidFill>
                <a:effectLst/>
                <a:latin typeface="+mn-lt"/>
                <a:ea typeface="+mn-ea"/>
                <a:cs typeface="+mn-cs"/>
              </a:rPr>
              <a:t>Målet er, at sammenlægningsprocessen giver alle medarbejdere kendskab til og tryghed i forhold til hele organisationen, som de er en del af. </a:t>
            </a:r>
          </a:p>
          <a:p>
            <a:pPr marL="171450" lvl="0" indent="-171450">
              <a:buFontTx/>
              <a:buChar char="-"/>
            </a:pPr>
            <a:r>
              <a:rPr lang="da-DK" sz="800" kern="1200" dirty="0">
                <a:solidFill>
                  <a:schemeClr val="tx1"/>
                </a:solidFill>
                <a:effectLst/>
                <a:latin typeface="+mn-lt"/>
                <a:ea typeface="+mn-ea"/>
                <a:cs typeface="+mn-cs"/>
              </a:rPr>
              <a:t>Vi vil skabe en skole som alle medarbejdere føler ejerskab til, og hvor der er lyst til at bidrage til gode læringsmiljøer for eleverne.</a:t>
            </a:r>
          </a:p>
          <a:p>
            <a:endParaRPr lang="da-DK" sz="800" b="1"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Indsatser</a:t>
            </a:r>
          </a:p>
          <a:p>
            <a:r>
              <a:rPr lang="da-DK" sz="800" b="1" kern="1200" dirty="0">
                <a:solidFill>
                  <a:schemeClr val="tx1"/>
                </a:solidFill>
                <a:effectLst/>
                <a:latin typeface="+mn-lt"/>
                <a:ea typeface="+mn-ea"/>
                <a:cs typeface="+mn-cs"/>
              </a:rPr>
              <a:t>Fysiske matrikler</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Vi opretter venskabsklasser på tværs af afdelinger, hvor man i det kommende skoleår besøger hinanden.</a:t>
            </a:r>
          </a:p>
          <a:p>
            <a:r>
              <a:rPr lang="da-DK" sz="800" kern="1200" dirty="0">
                <a:solidFill>
                  <a:schemeClr val="tx1"/>
                </a:solidFill>
                <a:effectLst/>
                <a:latin typeface="+mn-lt"/>
                <a:ea typeface="+mn-ea"/>
                <a:cs typeface="+mn-cs"/>
              </a:rPr>
              <a:t>Vi planlægger to temauger for alle på tværs af matrikler (eksempelvis sports-/spilleuge i foråret og robot/Lego/filmanimation eller udeskole i efteråret).   </a:t>
            </a:r>
          </a:p>
          <a:p>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Målgrupper for hele skolen</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Alle medarbejdere drøfter målgrupperne på faggruppemøder i foråret:</a:t>
            </a:r>
          </a:p>
          <a:p>
            <a:pPr lvl="0"/>
            <a:r>
              <a:rPr lang="da-DK" sz="800" kern="1200" dirty="0" err="1">
                <a:solidFill>
                  <a:schemeClr val="tx1"/>
                </a:solidFill>
                <a:effectLst/>
                <a:latin typeface="+mn-lt"/>
                <a:ea typeface="+mn-ea"/>
                <a:cs typeface="+mn-cs"/>
              </a:rPr>
              <a:t>Socioemotionelle</a:t>
            </a:r>
            <a:r>
              <a:rPr lang="da-DK" sz="800" kern="1200" dirty="0">
                <a:solidFill>
                  <a:schemeClr val="tx1"/>
                </a:solidFill>
                <a:effectLst/>
                <a:latin typeface="+mn-lt"/>
                <a:ea typeface="+mn-ea"/>
                <a:cs typeface="+mn-cs"/>
              </a:rPr>
              <a:t>, tilknytningsforstyrrelse</a:t>
            </a:r>
          </a:p>
          <a:p>
            <a:pPr lvl="0"/>
            <a:r>
              <a:rPr lang="da-DK" sz="800" kern="1200" dirty="0">
                <a:solidFill>
                  <a:schemeClr val="tx1"/>
                </a:solidFill>
                <a:effectLst/>
                <a:latin typeface="+mn-lt"/>
                <a:ea typeface="+mn-ea"/>
                <a:cs typeface="+mn-cs"/>
              </a:rPr>
              <a:t>Svær ADHD</a:t>
            </a:r>
          </a:p>
          <a:p>
            <a:pPr lvl="0"/>
            <a:r>
              <a:rPr lang="da-DK" sz="800" kern="1200" dirty="0">
                <a:solidFill>
                  <a:schemeClr val="tx1"/>
                </a:solidFill>
                <a:effectLst/>
                <a:latin typeface="+mn-lt"/>
                <a:ea typeface="+mn-ea"/>
                <a:cs typeface="+mn-cs"/>
              </a:rPr>
              <a:t>PDA</a:t>
            </a:r>
          </a:p>
          <a:p>
            <a:pPr lvl="0"/>
            <a:r>
              <a:rPr lang="da-DK" sz="800" kern="1200" dirty="0">
                <a:solidFill>
                  <a:schemeClr val="tx1"/>
                </a:solidFill>
                <a:effectLst/>
                <a:latin typeface="+mn-lt"/>
                <a:ea typeface="+mn-ea"/>
                <a:cs typeface="+mn-cs"/>
              </a:rPr>
              <a:t>Autisme med </a:t>
            </a:r>
            <a:r>
              <a:rPr lang="da-DK" sz="800" kern="1200" dirty="0" err="1">
                <a:solidFill>
                  <a:schemeClr val="tx1"/>
                </a:solidFill>
                <a:effectLst/>
                <a:latin typeface="+mn-lt"/>
                <a:ea typeface="+mn-ea"/>
                <a:cs typeface="+mn-cs"/>
              </a:rPr>
              <a:t>komorbiditet</a:t>
            </a:r>
            <a:r>
              <a:rPr lang="da-DK" sz="800" kern="1200" dirty="0">
                <a:solidFill>
                  <a:schemeClr val="tx1"/>
                </a:solidFill>
                <a:effectLst/>
                <a:latin typeface="+mn-lt"/>
                <a:ea typeface="+mn-ea"/>
                <a:cs typeface="+mn-cs"/>
              </a:rPr>
              <a:t> (angst, </a:t>
            </a:r>
            <a:r>
              <a:rPr lang="da-DK" sz="800" kern="1200" dirty="0" err="1">
                <a:solidFill>
                  <a:schemeClr val="tx1"/>
                </a:solidFill>
                <a:effectLst/>
                <a:latin typeface="+mn-lt"/>
                <a:ea typeface="+mn-ea"/>
                <a:cs typeface="+mn-cs"/>
              </a:rPr>
              <a:t>Tourette</a:t>
            </a:r>
            <a:r>
              <a:rPr lang="da-DK" sz="800" kern="1200" dirty="0">
                <a:solidFill>
                  <a:schemeClr val="tx1"/>
                </a:solidFill>
                <a:effectLst/>
                <a:latin typeface="+mn-lt"/>
                <a:ea typeface="+mn-ea"/>
                <a:cs typeface="+mn-cs"/>
              </a:rPr>
              <a:t>, søvn/spiseforstyrrelser, skoleværing mm.)</a:t>
            </a:r>
          </a:p>
          <a:p>
            <a:pPr lvl="0"/>
            <a:r>
              <a:rPr lang="da-DK" sz="800" kern="1200" dirty="0">
                <a:solidFill>
                  <a:schemeClr val="tx1"/>
                </a:solidFill>
                <a:effectLst/>
                <a:latin typeface="+mn-lt"/>
                <a:ea typeface="+mn-ea"/>
                <a:cs typeface="+mn-cs"/>
              </a:rPr>
              <a:t>Multiple funktionsnedsættelse</a:t>
            </a:r>
          </a:p>
          <a:p>
            <a:pPr lvl="0"/>
            <a:r>
              <a:rPr lang="da-DK" sz="800" kern="1200" dirty="0">
                <a:solidFill>
                  <a:schemeClr val="tx1"/>
                </a:solidFill>
                <a:effectLst/>
                <a:latin typeface="+mn-lt"/>
                <a:ea typeface="+mn-ea"/>
                <a:cs typeface="+mn-cs"/>
              </a:rPr>
              <a:t>Generelle indlæringsvanskeligheder/udviklingsforsinkelser (retardering)</a:t>
            </a:r>
          </a:p>
          <a:p>
            <a:pPr lvl="0"/>
            <a:r>
              <a:rPr lang="da-DK" sz="800" kern="1200" dirty="0">
                <a:solidFill>
                  <a:schemeClr val="tx1"/>
                </a:solidFill>
                <a:effectLst/>
                <a:latin typeface="+mn-lt"/>
                <a:ea typeface="+mn-ea"/>
                <a:cs typeface="+mn-cs"/>
              </a:rPr>
              <a:t>Autisme på laveste funktionsniveau.</a:t>
            </a:r>
          </a:p>
          <a:p>
            <a:pPr lvl="0"/>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Kompetencer og pædagogik</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Vi planlægger den pædagogiske dag i september med workshops, hvor det bliver muligt for medarbejdere at få overblik over hvilke kompetencerne i den samlede medarbejdergruppe.</a:t>
            </a:r>
          </a:p>
          <a:p>
            <a:r>
              <a:rPr lang="da-DK" sz="800" kern="1200" dirty="0">
                <a:solidFill>
                  <a:schemeClr val="tx1"/>
                </a:solidFill>
                <a:effectLst/>
                <a:latin typeface="+mn-lt"/>
                <a:ea typeface="+mn-ea"/>
                <a:cs typeface="+mn-cs"/>
              </a:rPr>
              <a:t>Med afsæt i viden om målgruppekriterier drøfter vi på denne dag også sammenhænge mellem kompetencer og pædagogik i forhold til medarbejdernes praksiserfaringer.</a:t>
            </a:r>
          </a:p>
          <a:p>
            <a:r>
              <a:rPr lang="da-DK" sz="800" kern="1200" dirty="0">
                <a:solidFill>
                  <a:schemeClr val="tx1"/>
                </a:solidFill>
                <a:effectLst/>
                <a:latin typeface="+mn-lt"/>
                <a:ea typeface="+mn-ea"/>
                <a:cs typeface="+mn-cs"/>
              </a:rPr>
              <a:t> </a:t>
            </a:r>
          </a:p>
          <a:p>
            <a:r>
              <a:rPr lang="da-DK" sz="800" b="1" kern="1200" dirty="0">
                <a:solidFill>
                  <a:schemeClr val="tx1"/>
                </a:solidFill>
                <a:effectLst/>
                <a:latin typeface="+mn-lt"/>
                <a:ea typeface="+mn-ea"/>
                <a:cs typeface="+mn-cs"/>
              </a:rPr>
              <a:t>Medarbejdere imellem</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Vi opretter en fælles personaleforening, som skal stå for planlægningen af sociale arrangementer.</a:t>
            </a:r>
          </a:p>
        </p:txBody>
      </p:sp>
      <p:sp>
        <p:nvSpPr>
          <p:cNvPr id="4" name="Pladsholder til slidenummer 3"/>
          <p:cNvSpPr>
            <a:spLocks noGrp="1"/>
          </p:cNvSpPr>
          <p:nvPr>
            <p:ph type="sldNum" sz="quarter" idx="5"/>
          </p:nvPr>
        </p:nvSpPr>
        <p:spPr/>
        <p:txBody>
          <a:bodyPr/>
          <a:lstStyle/>
          <a:p>
            <a:fld id="{9C17AA3A-C01D-2948-AF31-43DC0145BF4C}" type="slidenum">
              <a:rPr lang="da-DK" smtClean="0"/>
              <a:t>10</a:t>
            </a:fld>
            <a:endParaRPr lang="da-DK"/>
          </a:p>
        </p:txBody>
      </p:sp>
    </p:spTree>
    <p:extLst>
      <p:ext uri="{BB962C8B-B14F-4D97-AF65-F5344CB8AC3E}">
        <p14:creationId xmlns:p14="http://schemas.microsoft.com/office/powerpoint/2010/main" val="195935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C17AA3A-C01D-2948-AF31-43DC0145BF4C}" type="slidenum">
              <a:rPr lang="da-DK" smtClean="0"/>
              <a:t>11</a:t>
            </a:fld>
            <a:endParaRPr lang="da-DK"/>
          </a:p>
        </p:txBody>
      </p:sp>
    </p:spTree>
    <p:extLst>
      <p:ext uri="{BB962C8B-B14F-4D97-AF65-F5344CB8AC3E}">
        <p14:creationId xmlns:p14="http://schemas.microsoft.com/office/powerpoint/2010/main" val="95204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685800" y="428625"/>
            <a:ext cx="5486400" cy="3086100"/>
          </a:xfrm>
        </p:spPr>
      </p:sp>
      <p:sp>
        <p:nvSpPr>
          <p:cNvPr id="3" name="Pladsholder til noter 2"/>
          <p:cNvSpPr>
            <a:spLocks noGrp="1"/>
          </p:cNvSpPr>
          <p:nvPr>
            <p:ph type="body" idx="1"/>
          </p:nvPr>
        </p:nvSpPr>
        <p:spPr>
          <a:xfrm>
            <a:off x="685800" y="3686171"/>
            <a:ext cx="5486400" cy="3600450"/>
          </a:xfrm>
        </p:spPr>
        <p:txBody>
          <a:bodyPr/>
          <a:lstStyle/>
          <a:p>
            <a:r>
              <a:rPr lang="da-DK" sz="800" b="1" kern="1200" dirty="0">
                <a:solidFill>
                  <a:schemeClr val="tx1"/>
                </a:solidFill>
                <a:effectLst/>
                <a:latin typeface="+mn-lt"/>
                <a:ea typeface="+mn-ea"/>
                <a:cs typeface="+mn-cs"/>
              </a:rPr>
              <a:t>Kvalitet i kerneopgaven</a:t>
            </a:r>
            <a:endParaRPr lang="da-DK" sz="800" kern="1200" dirty="0">
              <a:solidFill>
                <a:schemeClr val="tx1"/>
              </a:solidFill>
              <a:effectLst/>
              <a:latin typeface="+mn-lt"/>
              <a:ea typeface="+mn-ea"/>
              <a:cs typeface="+mn-cs"/>
            </a:endParaRPr>
          </a:p>
          <a:p>
            <a:pPr lvl="0"/>
            <a:r>
              <a:rPr lang="da-DK" sz="800" kern="1200" dirty="0">
                <a:solidFill>
                  <a:schemeClr val="tx1"/>
                </a:solidFill>
                <a:effectLst/>
                <a:latin typeface="+mn-lt"/>
                <a:ea typeface="+mn-ea"/>
                <a:cs typeface="+mn-cs"/>
              </a:rPr>
              <a:t>Målet er, at der i sammenlægningen sker en </a:t>
            </a:r>
            <a:r>
              <a:rPr lang="da-DK" sz="800" kern="1200" dirty="0" err="1">
                <a:solidFill>
                  <a:schemeClr val="tx1"/>
                </a:solidFill>
                <a:effectLst/>
                <a:latin typeface="+mn-lt"/>
                <a:ea typeface="+mn-ea"/>
                <a:cs typeface="+mn-cs"/>
              </a:rPr>
              <a:t>ensrettethed</a:t>
            </a:r>
            <a:r>
              <a:rPr lang="da-DK" sz="800" kern="1200" dirty="0">
                <a:solidFill>
                  <a:schemeClr val="tx1"/>
                </a:solidFill>
                <a:effectLst/>
                <a:latin typeface="+mn-lt"/>
                <a:ea typeface="+mn-ea"/>
                <a:cs typeface="+mn-cs"/>
              </a:rPr>
              <a:t> og fælles forståelse hos alle medarbejdere af, hvordan man arbejder med at sikre kvalitet i forhold til kerneopgaven som på Randers Specialskole er</a:t>
            </a:r>
            <a:r>
              <a:rPr lang="da-DK" sz="800" b="0" kern="1200" dirty="0">
                <a:solidFill>
                  <a:schemeClr val="tx1"/>
                </a:solidFill>
                <a:effectLst/>
                <a:latin typeface="+mn-lt"/>
                <a:ea typeface="+mn-ea"/>
                <a:cs typeface="+mn-cs"/>
              </a:rPr>
              <a:t>: </a:t>
            </a:r>
            <a:r>
              <a:rPr lang="da-DK" sz="800" b="1" kern="1200" dirty="0">
                <a:solidFill>
                  <a:schemeClr val="tx1"/>
                </a:solidFill>
                <a:effectLst/>
                <a:latin typeface="+mn-lt"/>
                <a:ea typeface="+mn-ea"/>
                <a:cs typeface="+mn-cs"/>
              </a:rPr>
              <a:t>LIVSDUELIGHED – på et fundament af læring, trivsel og udvikling</a:t>
            </a:r>
            <a:r>
              <a:rPr lang="da-DK" sz="800" b="1" dirty="0">
                <a:solidFill>
                  <a:schemeClr val="tx1"/>
                </a:solidFill>
                <a:effectLst/>
              </a:rPr>
              <a:t> </a:t>
            </a:r>
          </a:p>
          <a:p>
            <a:pPr lvl="0"/>
            <a:endParaRPr lang="da-DK" sz="800" b="1"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Indsatser</a:t>
            </a:r>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Styrkelse af Professionelle læringsfællesskaber – PLF</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Den pædagogiske ledelse er tæt på i hverdagen, og ved deltagelse på teammøder, hvor vi drøfter relevante pædagogiske problemstillinger, sikrer vi, at undervisningen tager sit udgangspunkt i barnets faglige niveau, reelle funktionsniveau, dagsform og motivation</a:t>
            </a:r>
            <a:r>
              <a:rPr lang="da-DK" sz="800" i="1" kern="1200" dirty="0">
                <a:solidFill>
                  <a:schemeClr val="tx1"/>
                </a:solidFill>
                <a:effectLst/>
                <a:latin typeface="+mn-lt"/>
                <a:ea typeface="+mn-ea"/>
                <a:cs typeface="+mn-cs"/>
              </a:rPr>
              <a:t>.</a:t>
            </a:r>
            <a:r>
              <a:rPr lang="da-DK" sz="800" dirty="0">
                <a:solidFill>
                  <a:schemeClr val="tx1"/>
                </a:solidFill>
                <a:effectLst/>
              </a:rPr>
              <a:t> </a:t>
            </a:r>
            <a:r>
              <a:rPr lang="da-DK" sz="800" kern="1200" dirty="0">
                <a:solidFill>
                  <a:schemeClr val="tx1"/>
                </a:solidFill>
                <a:effectLst/>
                <a:latin typeface="+mn-lt"/>
                <a:ea typeface="+mn-ea"/>
                <a:cs typeface="+mn-cs"/>
              </a:rPr>
              <a:t>Medlemmerne af et professionelt læringsfællesskab har en fælles forståelse af, hvilke værdier og visioner der ligger til grund for skolens virksomhed</a:t>
            </a:r>
          </a:p>
          <a:p>
            <a:pPr marL="171450" lvl="0" indent="-171450">
              <a:buFontTx/>
              <a:buChar char="-"/>
            </a:pPr>
            <a:r>
              <a:rPr lang="da-DK" sz="800" kern="1200" dirty="0">
                <a:solidFill>
                  <a:schemeClr val="tx1"/>
                </a:solidFill>
                <a:effectLst/>
                <a:latin typeface="+mn-lt"/>
                <a:ea typeface="+mn-ea"/>
                <a:cs typeface="+mn-cs"/>
              </a:rPr>
              <a:t>De tager et kollektivt ansvar for elevernes læring og læringsudbytte</a:t>
            </a:r>
          </a:p>
          <a:p>
            <a:pPr marL="171450" lvl="0" indent="-171450">
              <a:buFontTx/>
              <a:buChar char="-"/>
            </a:pPr>
            <a:r>
              <a:rPr lang="da-DK" sz="800" kern="1200" dirty="0">
                <a:solidFill>
                  <a:schemeClr val="tx1"/>
                </a:solidFill>
                <a:effectLst/>
                <a:latin typeface="+mn-lt"/>
                <a:ea typeface="+mn-ea"/>
                <a:cs typeface="+mn-cs"/>
              </a:rPr>
              <a:t>De arbejder med reflekterende og professionelt undersøgende metoder, for eksempel kollegabaseret observation og feedback</a:t>
            </a:r>
          </a:p>
          <a:p>
            <a:pPr marL="171450" lvl="0" indent="-171450">
              <a:buFontTx/>
              <a:buChar char="-"/>
            </a:pPr>
            <a:r>
              <a:rPr lang="da-DK" sz="800" kern="1200" dirty="0">
                <a:solidFill>
                  <a:schemeClr val="tx1"/>
                </a:solidFill>
                <a:effectLst/>
                <a:latin typeface="+mn-lt"/>
                <a:ea typeface="+mn-ea"/>
                <a:cs typeface="+mn-cs"/>
              </a:rPr>
              <a:t>De samarbejder på et praktisk plan, for eksempel med fælles undervisning og evaluering</a:t>
            </a:r>
          </a:p>
          <a:p>
            <a:pPr marL="171450" lvl="0" indent="-171450">
              <a:buFontTx/>
              <a:buChar char="-"/>
            </a:pPr>
            <a:r>
              <a:rPr lang="da-DK" sz="800" kern="1200" dirty="0">
                <a:solidFill>
                  <a:schemeClr val="tx1"/>
                </a:solidFill>
                <a:effectLst/>
                <a:latin typeface="+mn-lt"/>
                <a:ea typeface="+mn-ea"/>
                <a:cs typeface="+mn-cs"/>
              </a:rPr>
              <a:t>De fremmer læring og kompetenceudvikling i fællesskabet blandt medarbejdere i teamet.</a:t>
            </a:r>
          </a:p>
          <a:p>
            <a:pPr lvl="0"/>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Systematisk arbejde med viden</a:t>
            </a:r>
            <a:r>
              <a:rPr lang="da-DK" sz="800" kern="1200" dirty="0">
                <a:solidFill>
                  <a:schemeClr val="tx1"/>
                </a:solidFill>
                <a:effectLst/>
                <a:latin typeface="+mn-lt"/>
                <a:ea typeface="+mn-ea"/>
                <a:cs typeface="+mn-cs"/>
              </a:rPr>
              <a:t/>
            </a:r>
            <a:br>
              <a:rPr lang="da-DK" sz="800"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Viden om forudsætninger hos eleven – alle i teamet kender til elevernes forudsætninger/ udfordringer </a:t>
            </a:r>
          </a:p>
          <a:p>
            <a:pPr marL="171450" lvl="0" indent="-171450">
              <a:buFontTx/>
              <a:buChar char="-"/>
            </a:pPr>
            <a:r>
              <a:rPr lang="da-DK" sz="800" kern="1200" dirty="0">
                <a:solidFill>
                  <a:schemeClr val="tx1"/>
                </a:solidFill>
                <a:effectLst/>
                <a:latin typeface="+mn-lt"/>
                <a:ea typeface="+mn-ea"/>
                <a:cs typeface="+mn-cs"/>
              </a:rPr>
              <a:t>Sensoriske profiler – der er fokus på elevernes sensoriske udfordringer, og vi tager højde for disse i planlægningen af undervisningen.</a:t>
            </a:r>
          </a:p>
          <a:p>
            <a:pPr marL="171450" lvl="0" indent="-171450">
              <a:buFontTx/>
              <a:buChar char="-"/>
            </a:pPr>
            <a:r>
              <a:rPr lang="da-DK" sz="800" kern="1200" dirty="0">
                <a:solidFill>
                  <a:schemeClr val="tx1"/>
                </a:solidFill>
                <a:effectLst/>
                <a:latin typeface="+mn-lt"/>
                <a:ea typeface="+mn-ea"/>
                <a:cs typeface="+mn-cs"/>
              </a:rPr>
              <a:t>DPU – alle elever har en DPU, og undervisningen tager udgangspunkt i elevernes reelle udviklingsniveau inden for de specifikke områder i testen.</a:t>
            </a:r>
          </a:p>
          <a:p>
            <a:pPr marL="171450" lvl="0" indent="-171450">
              <a:buFontTx/>
              <a:buChar char="-"/>
            </a:pPr>
            <a:r>
              <a:rPr lang="da-DK" sz="800" kern="1200" dirty="0">
                <a:solidFill>
                  <a:schemeClr val="tx1"/>
                </a:solidFill>
                <a:effectLst/>
                <a:latin typeface="+mn-lt"/>
                <a:ea typeface="+mn-ea"/>
                <a:cs typeface="+mn-cs"/>
              </a:rPr>
              <a:t>Min Uddannelse – alle elever har en specialpædagogisk elevplan, hvor der dokumenteres og målsættes i de fire kommunespecifikke fag. For elever i 8-10 kl. arbejdes også med </a:t>
            </a:r>
            <a:r>
              <a:rPr lang="da-DK" sz="800" kern="1200" dirty="0" err="1">
                <a:solidFill>
                  <a:schemeClr val="tx1"/>
                </a:solidFill>
                <a:effectLst/>
                <a:latin typeface="+mn-lt"/>
                <a:ea typeface="+mn-ea"/>
                <a:cs typeface="+mn-cs"/>
              </a:rPr>
              <a:t>UdannelsesParathedsVurdering</a:t>
            </a:r>
            <a:r>
              <a:rPr lang="da-DK" sz="800" kern="1200" dirty="0">
                <a:solidFill>
                  <a:schemeClr val="tx1"/>
                </a:solidFill>
                <a:effectLst/>
                <a:latin typeface="+mn-lt"/>
                <a:ea typeface="+mn-ea"/>
                <a:cs typeface="+mn-cs"/>
              </a:rPr>
              <a:t> og spindene inden for de personlige og sociale kompetencer gennem Min Uddannelse (Elevplan og UPV færdiggøres inden skole/hjem-samtaler).</a:t>
            </a:r>
          </a:p>
          <a:p>
            <a:pPr marL="171450" lvl="0" indent="-171450">
              <a:buFontTx/>
              <a:buChar char="-"/>
            </a:pPr>
            <a:r>
              <a:rPr lang="da-DK" sz="800" kern="1200" dirty="0">
                <a:solidFill>
                  <a:schemeClr val="tx1"/>
                </a:solidFill>
                <a:effectLst/>
                <a:latin typeface="+mn-lt"/>
                <a:ea typeface="+mn-ea"/>
                <a:cs typeface="+mn-cs"/>
              </a:rPr>
              <a:t>Faget til barnet – vi planlægger undervisningen, så fagene tilpasses elevernes forudsætninger (kommunalt indsatsområde: Fokus på fagene).</a:t>
            </a:r>
          </a:p>
          <a:p>
            <a:pPr lvl="0"/>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Pædagogiske tilgange </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På alle matrikler skal der hos alle medarbejdere være fokus på </a:t>
            </a:r>
            <a:r>
              <a:rPr lang="da-DK" sz="800" kern="1200" dirty="0" err="1">
                <a:solidFill>
                  <a:schemeClr val="tx1"/>
                </a:solidFill>
                <a:effectLst/>
                <a:latin typeface="+mn-lt"/>
                <a:ea typeface="+mn-ea"/>
                <a:cs typeface="+mn-cs"/>
              </a:rPr>
              <a:t>low</a:t>
            </a:r>
            <a:r>
              <a:rPr lang="da-DK" sz="800" kern="1200" dirty="0">
                <a:solidFill>
                  <a:schemeClr val="tx1"/>
                </a:solidFill>
                <a:effectLst/>
                <a:latin typeface="+mn-lt"/>
                <a:ea typeface="+mn-ea"/>
                <a:cs typeface="+mn-cs"/>
              </a:rPr>
              <a:t> </a:t>
            </a:r>
            <a:r>
              <a:rPr lang="da-DK" sz="800" kern="1200" dirty="0" err="1">
                <a:solidFill>
                  <a:schemeClr val="tx1"/>
                </a:solidFill>
                <a:effectLst/>
                <a:latin typeface="+mn-lt"/>
                <a:ea typeface="+mn-ea"/>
                <a:cs typeface="+mn-cs"/>
              </a:rPr>
              <a:t>arousel</a:t>
            </a:r>
            <a:r>
              <a:rPr lang="da-DK" sz="800" kern="1200" dirty="0">
                <a:solidFill>
                  <a:schemeClr val="tx1"/>
                </a:solidFill>
                <a:effectLst/>
                <a:latin typeface="+mn-lt"/>
                <a:ea typeface="+mn-ea"/>
                <a:cs typeface="+mn-cs"/>
              </a:rPr>
              <a:t>. Low </a:t>
            </a:r>
            <a:r>
              <a:rPr lang="da-DK" sz="800" kern="1200" dirty="0" err="1">
                <a:solidFill>
                  <a:schemeClr val="tx1"/>
                </a:solidFill>
                <a:effectLst/>
                <a:latin typeface="+mn-lt"/>
                <a:ea typeface="+mn-ea"/>
                <a:cs typeface="+mn-cs"/>
              </a:rPr>
              <a:t>Arousal</a:t>
            </a:r>
            <a:r>
              <a:rPr lang="da-DK" sz="800" kern="1200" dirty="0">
                <a:solidFill>
                  <a:schemeClr val="tx1"/>
                </a:solidFill>
                <a:effectLst/>
                <a:latin typeface="+mn-lt"/>
                <a:ea typeface="+mn-ea"/>
                <a:cs typeface="+mn-cs"/>
              </a:rPr>
              <a:t> er en tilgang med fokus på, hvordan fagprofessionelle gennem egen adfærd kan støtte elevers trivsel og udvikling af nye strategier til mere hensigtsmæssig adfærd i vanskelige situationer.</a:t>
            </a:r>
          </a:p>
          <a:p>
            <a:r>
              <a:rPr lang="da-DK" sz="800" kern="1200" dirty="0">
                <a:solidFill>
                  <a:schemeClr val="tx1"/>
                </a:solidFill>
                <a:effectLst/>
                <a:latin typeface="+mn-lt"/>
                <a:ea typeface="+mn-ea"/>
                <a:cs typeface="+mn-cs"/>
              </a:rPr>
              <a:t>Low </a:t>
            </a:r>
            <a:r>
              <a:rPr lang="da-DK" sz="800" kern="1200" dirty="0" err="1">
                <a:solidFill>
                  <a:schemeClr val="tx1"/>
                </a:solidFill>
                <a:effectLst/>
                <a:latin typeface="+mn-lt"/>
                <a:ea typeface="+mn-ea"/>
                <a:cs typeface="+mn-cs"/>
              </a:rPr>
              <a:t>Arousal</a:t>
            </a:r>
            <a:r>
              <a:rPr lang="da-DK" sz="800" kern="1200" dirty="0">
                <a:solidFill>
                  <a:schemeClr val="tx1"/>
                </a:solidFill>
                <a:effectLst/>
                <a:latin typeface="+mn-lt"/>
                <a:ea typeface="+mn-ea"/>
                <a:cs typeface="+mn-cs"/>
              </a:rPr>
              <a:t> har til formål at give fagprofessionelle kompetencer til at støtte eleven i at ændre en udfordrende adfærd ved at undgå konfronterende situationer og søge at opnå lav grad af modstand hos eleven. </a:t>
            </a:r>
            <a:br>
              <a:rPr lang="da-DK" sz="800"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Gennem målrettet støtte kan tilgangen medvirke til at skabe et grundlag for trivsel for eleven og hjælpe eleven med at udvikle hensigtsmæssige strategier til at tackle vanskelige situationer.</a:t>
            </a:r>
          </a:p>
          <a:p>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Pædagogiske værktøjer til at understøtte specifikke målgrupper</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Tegn til tale, </a:t>
            </a:r>
            <a:r>
              <a:rPr lang="da-DK" sz="800" kern="1200" dirty="0" err="1">
                <a:solidFill>
                  <a:schemeClr val="tx1"/>
                </a:solidFill>
                <a:effectLst/>
                <a:latin typeface="+mn-lt"/>
                <a:ea typeface="+mn-ea"/>
                <a:cs typeface="+mn-cs"/>
              </a:rPr>
              <a:t>ikt</a:t>
            </a:r>
            <a:r>
              <a:rPr lang="da-DK" sz="800" kern="1200" dirty="0">
                <a:solidFill>
                  <a:schemeClr val="tx1"/>
                </a:solidFill>
                <a:effectLst/>
                <a:latin typeface="+mn-lt"/>
                <a:ea typeface="+mn-ea"/>
                <a:cs typeface="+mn-cs"/>
              </a:rPr>
              <a:t> </a:t>
            </a:r>
            <a:r>
              <a:rPr lang="da-DK" sz="800" i="1" kern="1200" dirty="0">
                <a:solidFill>
                  <a:schemeClr val="tx1"/>
                </a:solidFill>
                <a:effectLst/>
                <a:latin typeface="+mn-lt"/>
                <a:ea typeface="+mn-ea"/>
                <a:cs typeface="+mn-cs"/>
              </a:rPr>
              <a:t>(informations- og kommunikations Teknologi</a:t>
            </a:r>
            <a:r>
              <a:rPr lang="da-DK" sz="800" kern="1200" dirty="0">
                <a:solidFill>
                  <a:schemeClr val="tx1"/>
                </a:solidFill>
                <a:effectLst/>
                <a:latin typeface="+mn-lt"/>
                <a:ea typeface="+mn-ea"/>
                <a:cs typeface="+mn-cs"/>
              </a:rPr>
              <a:t>), motorik, udeskole, børnemassage, </a:t>
            </a:r>
            <a:r>
              <a:rPr lang="da-DK" sz="800" kern="1200" dirty="0" err="1">
                <a:solidFill>
                  <a:schemeClr val="tx1"/>
                </a:solidFill>
                <a:effectLst/>
                <a:latin typeface="+mn-lt"/>
                <a:ea typeface="+mn-ea"/>
                <a:cs typeface="+mn-cs"/>
              </a:rPr>
              <a:t>mindfulness</a:t>
            </a:r>
            <a:r>
              <a:rPr lang="da-DK" sz="800" kern="1200" dirty="0">
                <a:solidFill>
                  <a:schemeClr val="tx1"/>
                </a:solidFill>
                <a:effectLst/>
                <a:latin typeface="+mn-lt"/>
                <a:ea typeface="+mn-ea"/>
                <a:cs typeface="+mn-cs"/>
              </a:rPr>
              <a:t>, praksis undervisning, praktikker, </a:t>
            </a:r>
            <a:r>
              <a:rPr lang="da-DK" sz="800" kern="1200" dirty="0" err="1">
                <a:solidFill>
                  <a:schemeClr val="tx1"/>
                </a:solidFill>
                <a:effectLst/>
                <a:latin typeface="+mn-lt"/>
                <a:ea typeface="+mn-ea"/>
                <a:cs typeface="+mn-cs"/>
              </a:rPr>
              <a:t>pecs</a:t>
            </a:r>
            <a:r>
              <a:rPr lang="da-DK" sz="800" kern="1200" dirty="0">
                <a:solidFill>
                  <a:schemeClr val="tx1"/>
                </a:solidFill>
                <a:effectLst/>
                <a:latin typeface="+mn-lt"/>
                <a:ea typeface="+mn-ea"/>
                <a:cs typeface="+mn-cs"/>
              </a:rPr>
              <a:t>, piktogrammer, motionslinje, dyreassisteret pædagogik (heste og hunde) osv.</a:t>
            </a:r>
            <a:r>
              <a:rPr lang="da-DK" sz="800" dirty="0">
                <a:solidFill>
                  <a:schemeClr val="tx1"/>
                </a:solidFill>
                <a:effectLst/>
              </a:rPr>
              <a:t> </a:t>
            </a:r>
            <a:endParaRPr lang="da-DK" sz="8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9C17AA3A-C01D-2948-AF31-43DC0145BF4C}" type="slidenum">
              <a:rPr lang="da-DK" smtClean="0"/>
              <a:t>12</a:t>
            </a:fld>
            <a:endParaRPr lang="da-DK"/>
          </a:p>
        </p:txBody>
      </p:sp>
    </p:spTree>
    <p:extLst>
      <p:ext uri="{BB962C8B-B14F-4D97-AF65-F5344CB8AC3E}">
        <p14:creationId xmlns:p14="http://schemas.microsoft.com/office/powerpoint/2010/main" val="446106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C17AA3A-C01D-2948-AF31-43DC0145BF4C}" type="slidenum">
              <a:rPr lang="da-DK" smtClean="0"/>
              <a:t>13</a:t>
            </a:fld>
            <a:endParaRPr lang="da-DK"/>
          </a:p>
        </p:txBody>
      </p:sp>
    </p:spTree>
    <p:extLst>
      <p:ext uri="{BB962C8B-B14F-4D97-AF65-F5344CB8AC3E}">
        <p14:creationId xmlns:p14="http://schemas.microsoft.com/office/powerpoint/2010/main" val="2615116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1" kern="1200" dirty="0">
                <a:solidFill>
                  <a:schemeClr val="tx1"/>
                </a:solidFill>
                <a:effectLst/>
                <a:latin typeface="+mn-lt"/>
                <a:ea typeface="+mn-ea"/>
                <a:cs typeface="+mn-cs"/>
              </a:rPr>
              <a:t>Samarbejde – en del af noget større</a:t>
            </a:r>
            <a:endParaRPr lang="da-DK" sz="800" kern="1200" dirty="0">
              <a:solidFill>
                <a:schemeClr val="tx1"/>
              </a:solidFill>
              <a:effectLst/>
              <a:latin typeface="+mn-lt"/>
              <a:ea typeface="+mn-ea"/>
              <a:cs typeface="+mn-cs"/>
            </a:endParaRPr>
          </a:p>
          <a:p>
            <a:pPr lvl="0"/>
            <a:r>
              <a:rPr lang="da-DK" sz="800" kern="1200" dirty="0">
                <a:solidFill>
                  <a:schemeClr val="tx1"/>
                </a:solidFill>
                <a:effectLst/>
                <a:latin typeface="+mn-lt"/>
                <a:ea typeface="+mn-ea"/>
                <a:cs typeface="+mn-cs"/>
              </a:rPr>
              <a:t>Målet er, at vi er en naturlig del af samfundet, og at vi balancerer vores praksis i samspillet med de tendenser der kontinuerligt opstår omkring os. </a:t>
            </a:r>
          </a:p>
          <a:p>
            <a:pPr lvl="0"/>
            <a:r>
              <a:rPr lang="da-DK" sz="800" kern="1200" dirty="0">
                <a:solidFill>
                  <a:schemeClr val="tx1"/>
                </a:solidFill>
                <a:effectLst/>
                <a:latin typeface="+mn-lt"/>
                <a:ea typeface="+mn-ea"/>
                <a:cs typeface="+mn-cs"/>
              </a:rPr>
              <a:t>Målet er at vi undgår at blive en ø, og at vi påvirker og lader os påvirke af forskellige strømninger, således vores bidrag og forståelser bliver tidssvarende og relevante med respekt for at eleverne skal navigere i en verden, som forandrer sig uafhængigt af os.</a:t>
            </a:r>
          </a:p>
          <a:p>
            <a:endParaRPr lang="da-DK" sz="800" b="1"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Indsatser</a:t>
            </a:r>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PPR</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Samarbejde med psykologer omkring testning, beskriver i overgang til ungdomsuddannelser, sparring til teams omkring vanskelige pædagogiske problemstillinger, deltagelse i netværksmøder, indstillinger BUA mm. Samarbejde med høre-/tale-konsulent i forhold til vurderinger af relevante problemstillinger samt sparring og anvisninger til teams.</a:t>
            </a:r>
          </a:p>
          <a:p>
            <a:endParaRPr lang="da-DK" sz="800" b="1"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UU</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Tæt samarbejde mellem UU-vejleder, forældre og skole for overbygningselever med henblik på at tilrettelægge undervisning og aktiviteter, så vi sammen understøtter elevens videre forløb efter endt skolegang.</a:t>
            </a:r>
          </a:p>
          <a:p>
            <a:endParaRPr lang="da-DK" sz="800" b="1"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Aflastning og botilbud</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Tæt samarbejde med andre fagprofessionelle omkring eleven med henblik på videndeling og fælles indsats omkring elevens trivsel og behov.</a:t>
            </a:r>
          </a:p>
          <a:p>
            <a:endParaRPr lang="da-DK" sz="800" b="1"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Forvaltning, Det samlede skolevæsen, Sundhedsområdet</a:t>
            </a:r>
            <a:br>
              <a:rPr lang="da-DK" sz="800" b="1" kern="1200" dirty="0">
                <a:solidFill>
                  <a:schemeClr val="tx1"/>
                </a:solidFill>
                <a:effectLst/>
                <a:latin typeface="+mn-lt"/>
                <a:ea typeface="+mn-ea"/>
                <a:cs typeface="+mn-cs"/>
              </a:rPr>
            </a:br>
            <a:r>
              <a:rPr lang="da-DK" sz="800" kern="1200" dirty="0">
                <a:solidFill>
                  <a:schemeClr val="tx1"/>
                </a:solidFill>
                <a:effectLst/>
                <a:latin typeface="+mn-lt"/>
                <a:ea typeface="+mn-ea"/>
                <a:cs typeface="+mn-cs"/>
              </a:rPr>
              <a:t>Samarbejde med alle interessenter omkring eleverne med henblik på, at organisationen naturligt orienterer sig relevant imod omverden.</a:t>
            </a:r>
          </a:p>
          <a:p>
            <a:endParaRPr lang="da-DK" sz="800" b="1"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9C17AA3A-C01D-2948-AF31-43DC0145BF4C}" type="slidenum">
              <a:rPr lang="da-DK" smtClean="0"/>
              <a:t>14</a:t>
            </a:fld>
            <a:endParaRPr lang="da-DK"/>
          </a:p>
        </p:txBody>
      </p:sp>
    </p:spTree>
    <p:extLst>
      <p:ext uri="{BB962C8B-B14F-4D97-AF65-F5344CB8AC3E}">
        <p14:creationId xmlns:p14="http://schemas.microsoft.com/office/powerpoint/2010/main" val="2107516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C17AA3A-C01D-2948-AF31-43DC0145BF4C}" type="slidenum">
              <a:rPr lang="da-DK" smtClean="0"/>
              <a:t>15</a:t>
            </a:fld>
            <a:endParaRPr lang="da-DK"/>
          </a:p>
        </p:txBody>
      </p:sp>
    </p:spTree>
    <p:extLst>
      <p:ext uri="{BB962C8B-B14F-4D97-AF65-F5344CB8AC3E}">
        <p14:creationId xmlns:p14="http://schemas.microsoft.com/office/powerpoint/2010/main" val="2255456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C17AA3A-C01D-2948-AF31-43DC0145BF4C}" type="slidenum">
              <a:rPr lang="da-DK" smtClean="0"/>
              <a:t>2</a:t>
            </a:fld>
            <a:endParaRPr lang="da-DK"/>
          </a:p>
        </p:txBody>
      </p:sp>
    </p:spTree>
    <p:extLst>
      <p:ext uri="{BB962C8B-B14F-4D97-AF65-F5344CB8AC3E}">
        <p14:creationId xmlns:p14="http://schemas.microsoft.com/office/powerpoint/2010/main" val="3668989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C17AA3A-C01D-2948-AF31-43DC0145BF4C}" type="slidenum">
              <a:rPr lang="da-DK" smtClean="0"/>
              <a:t>3</a:t>
            </a:fld>
            <a:endParaRPr lang="da-DK"/>
          </a:p>
        </p:txBody>
      </p:sp>
    </p:spTree>
    <p:extLst>
      <p:ext uri="{BB962C8B-B14F-4D97-AF65-F5344CB8AC3E}">
        <p14:creationId xmlns:p14="http://schemas.microsoft.com/office/powerpoint/2010/main" val="1431756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800" b="1" kern="1200" dirty="0">
                <a:solidFill>
                  <a:schemeClr val="tx1"/>
                </a:solidFill>
                <a:latin typeface="+mn-lt"/>
                <a:ea typeface="+mn-ea"/>
                <a:cs typeface="+mn-cs"/>
              </a:rPr>
              <a:t>Målsætning for visitation (elever der visiteres til RSS fra kommunens visitationsudvalg)</a:t>
            </a:r>
          </a:p>
          <a:p>
            <a:pPr marL="171450" indent="-171450">
              <a:buFontTx/>
              <a:buChar char="-"/>
            </a:pPr>
            <a:r>
              <a:rPr lang="da-DK" sz="800" kern="1200" dirty="0">
                <a:solidFill>
                  <a:schemeClr val="tx1"/>
                </a:solidFill>
                <a:latin typeface="+mn-lt"/>
                <a:ea typeface="+mn-ea"/>
                <a:cs typeface="+mn-cs"/>
              </a:rPr>
              <a:t>Elever, der visiteres af det eksterne visitationsudvalg, placeres der, hvor deres behov kan imødekommes bedst muligt. Dette sker ud fra et helhedsorienteret perspektiv </a:t>
            </a:r>
            <a:r>
              <a:rPr lang="da-DK" sz="800" kern="1200" dirty="0">
                <a:solidFill>
                  <a:schemeClr val="tx1"/>
                </a:solidFill>
                <a:effectLst/>
                <a:latin typeface="+mn-lt"/>
                <a:ea typeface="+mn-ea"/>
                <a:cs typeface="+mn-cs"/>
              </a:rPr>
              <a:t>hvor der er fokus på, at de kan udvikle sig personligt, socialt og fagligt.</a:t>
            </a:r>
            <a:r>
              <a:rPr lang="da-DK" sz="800" dirty="0">
                <a:solidFill>
                  <a:schemeClr val="tx1"/>
                </a:solidFill>
                <a:effectLst/>
              </a:rPr>
              <a:t> </a:t>
            </a:r>
          </a:p>
          <a:p>
            <a:pPr marL="171450" indent="-171450">
              <a:buFontTx/>
              <a:buChar char="-"/>
            </a:pPr>
            <a:r>
              <a:rPr lang="da-DK" sz="800" kern="1200" dirty="0">
                <a:solidFill>
                  <a:schemeClr val="tx1"/>
                </a:solidFill>
                <a:latin typeface="+mn-lt"/>
                <a:ea typeface="+mn-ea"/>
                <a:cs typeface="+mn-cs"/>
              </a:rPr>
              <a:t>Skolen består af specifikke målgrupper hvor elever med sammen behov og medarbejdere med rette kompetencer samles.</a:t>
            </a:r>
          </a:p>
          <a:p>
            <a:pPr marL="171450" lvl="0" indent="-171450">
              <a:buFontTx/>
              <a:buChar char="-"/>
            </a:pPr>
            <a:endParaRPr lang="da-DK" sz="800" kern="1200" dirty="0">
              <a:solidFill>
                <a:schemeClr val="tx1"/>
              </a:solidFill>
              <a:latin typeface="+mn-lt"/>
              <a:ea typeface="+mn-ea"/>
              <a:cs typeface="+mn-cs"/>
            </a:endParaRPr>
          </a:p>
          <a:p>
            <a:pPr marL="0" indent="0">
              <a:buFont typeface="Arial" panose="020B0604020202020204" pitchFamily="34" charset="0"/>
              <a:buNone/>
            </a:pPr>
            <a:r>
              <a:rPr lang="da-DK" sz="800" b="1" kern="1200" dirty="0">
                <a:solidFill>
                  <a:schemeClr val="tx1"/>
                </a:solidFill>
                <a:latin typeface="+mn-lt"/>
                <a:ea typeface="+mn-ea"/>
                <a:cs typeface="+mn-cs"/>
              </a:rPr>
              <a:t>Indsatser</a:t>
            </a:r>
          </a:p>
          <a:p>
            <a:pPr marL="171450" indent="-171450">
              <a:buFontTx/>
              <a:buChar char="-"/>
            </a:pPr>
            <a:r>
              <a:rPr lang="da-DK" sz="800" kern="1200" dirty="0">
                <a:solidFill>
                  <a:schemeClr val="tx1"/>
                </a:solidFill>
                <a:latin typeface="+mn-lt"/>
                <a:ea typeface="+mn-ea"/>
                <a:cs typeface="+mn-cs"/>
              </a:rPr>
              <a:t>Når en elev visiteres til Randers Specialskole gennemgår vi elevens papirer med PPR hvorefter ledelsen beslutter elevens placering. </a:t>
            </a:r>
          </a:p>
          <a:p>
            <a:pPr marL="171450" indent="-171450">
              <a:buFontTx/>
              <a:buChar char="-"/>
            </a:pPr>
            <a:r>
              <a:rPr lang="da-DK" sz="800" kern="1200" dirty="0">
                <a:solidFill>
                  <a:schemeClr val="tx1"/>
                </a:solidFill>
                <a:latin typeface="+mn-lt"/>
                <a:ea typeface="+mn-ea"/>
                <a:cs typeface="+mn-cs"/>
              </a:rPr>
              <a:t>Vi etablerer opstartsmøde med deltagelse af forældre, personale og ledelse. </a:t>
            </a:r>
          </a:p>
          <a:p>
            <a:pPr marL="171450" indent="-171450">
              <a:buFontTx/>
              <a:buChar char="-"/>
            </a:pPr>
            <a:r>
              <a:rPr lang="da-DK" sz="800" kern="1200" dirty="0">
                <a:solidFill>
                  <a:schemeClr val="tx1"/>
                </a:solidFill>
                <a:latin typeface="+mn-lt"/>
                <a:ea typeface="+mn-ea"/>
                <a:cs typeface="+mn-cs"/>
              </a:rPr>
              <a:t>Herefter aftales overlevering mellem afgivende og modtagende personale.</a:t>
            </a:r>
          </a:p>
          <a:p>
            <a:pPr marL="171450" indent="-171450">
              <a:buFontTx/>
              <a:buChar char="-"/>
            </a:pPr>
            <a:endParaRPr lang="da-DK" sz="800" kern="1200" dirty="0">
              <a:solidFill>
                <a:schemeClr val="tx1"/>
              </a:solidFill>
              <a:latin typeface="+mn-lt"/>
              <a:ea typeface="+mn-ea"/>
              <a:cs typeface="+mn-cs"/>
            </a:endParaRPr>
          </a:p>
          <a:p>
            <a:pPr marL="171450" lvl="0" indent="-171450">
              <a:buFontTx/>
              <a:buChar char="-"/>
            </a:pPr>
            <a:endParaRPr lang="da-DK" sz="800" kern="1200" dirty="0">
              <a:solidFill>
                <a:schemeClr val="tx1"/>
              </a:solidFill>
              <a:latin typeface="+mn-lt"/>
              <a:ea typeface="+mn-ea"/>
              <a:cs typeface="+mn-cs"/>
            </a:endParaRPr>
          </a:p>
          <a:p>
            <a:pPr marL="171450" lvl="0" indent="-171450">
              <a:buFontTx/>
              <a:buChar char="-"/>
            </a:pPr>
            <a:endParaRPr lang="da-DK" sz="8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800" kern="1200" dirty="0">
              <a:solidFill>
                <a:schemeClr val="tx1"/>
              </a:solidFill>
              <a:latin typeface="+mn-lt"/>
              <a:ea typeface="+mn-ea"/>
              <a:cs typeface="+mn-cs"/>
            </a:endParaRPr>
          </a:p>
          <a:p>
            <a:endParaRPr lang="da-DK" dirty="0">
              <a:solidFill>
                <a:schemeClr val="tx1"/>
              </a:solidFill>
            </a:endParaRPr>
          </a:p>
        </p:txBody>
      </p:sp>
      <p:sp>
        <p:nvSpPr>
          <p:cNvPr id="4" name="Pladsholder til slidenummer 3"/>
          <p:cNvSpPr>
            <a:spLocks noGrp="1"/>
          </p:cNvSpPr>
          <p:nvPr>
            <p:ph type="sldNum" sz="quarter" idx="5"/>
          </p:nvPr>
        </p:nvSpPr>
        <p:spPr/>
        <p:txBody>
          <a:bodyPr/>
          <a:lstStyle/>
          <a:p>
            <a:fld id="{9C17AA3A-C01D-2948-AF31-43DC0145BF4C}" type="slidenum">
              <a:rPr lang="da-DK" smtClean="0"/>
              <a:t>4</a:t>
            </a:fld>
            <a:endParaRPr lang="da-DK"/>
          </a:p>
        </p:txBody>
      </p:sp>
    </p:spTree>
    <p:extLst>
      <p:ext uri="{BB962C8B-B14F-4D97-AF65-F5344CB8AC3E}">
        <p14:creationId xmlns:p14="http://schemas.microsoft.com/office/powerpoint/2010/main" val="2976602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1" kern="1200" dirty="0">
                <a:solidFill>
                  <a:schemeClr val="tx1"/>
                </a:solidFill>
                <a:effectLst/>
                <a:latin typeface="+mn-lt"/>
                <a:ea typeface="+mn-ea"/>
                <a:cs typeface="+mn-cs"/>
              </a:rPr>
              <a:t>Målsætning for revisitation (elever der visiteres til mindre vidtgående specialtilbud)</a:t>
            </a:r>
            <a:endParaRPr lang="da-DK" sz="800" kern="1200" dirty="0">
              <a:solidFill>
                <a:schemeClr val="tx1"/>
              </a:solidFill>
              <a:effectLst/>
              <a:latin typeface="+mn-lt"/>
              <a:ea typeface="+mn-ea"/>
              <a:cs typeface="+mn-cs"/>
            </a:endParaRPr>
          </a:p>
          <a:p>
            <a:pPr marL="171450" lvl="0" indent="-171450">
              <a:buFontTx/>
              <a:buChar char="-"/>
            </a:pPr>
            <a:r>
              <a:rPr lang="da-DK" sz="800" kern="1200" dirty="0">
                <a:solidFill>
                  <a:schemeClr val="tx1"/>
                </a:solidFill>
                <a:effectLst/>
                <a:latin typeface="+mn-lt"/>
                <a:ea typeface="+mn-ea"/>
                <a:cs typeface="+mn-cs"/>
              </a:rPr>
              <a:t>At alle omkring eleven samarbejder med det formål, at eleven til en hver tid tilknyttes det skoletilbud, hvor han/hun får de bedste forudsætninger for at blive så dygtig som muligt i forhold til at kunne deltage aktivt i eget liv fremadrettet.</a:t>
            </a:r>
          </a:p>
          <a:p>
            <a:pPr marL="171450" lvl="0" indent="-171450">
              <a:buFontTx/>
              <a:buChar char="-"/>
            </a:pPr>
            <a:r>
              <a:rPr lang="da-DK" sz="800" kern="1200" dirty="0">
                <a:solidFill>
                  <a:schemeClr val="tx1"/>
                </a:solidFill>
                <a:effectLst/>
                <a:latin typeface="+mn-lt"/>
                <a:ea typeface="+mn-ea"/>
                <a:cs typeface="+mn-cs"/>
              </a:rPr>
              <a:t>At forældre føler trygge, og at de oplever sig med inddraget i dialogen og i processen omkring deres barn.</a:t>
            </a:r>
          </a:p>
          <a:p>
            <a:pPr marL="171450" lvl="0" indent="-171450">
              <a:buFontTx/>
              <a:buChar char="-"/>
            </a:pPr>
            <a:r>
              <a:rPr lang="da-DK" sz="800" kern="1200" dirty="0">
                <a:solidFill>
                  <a:schemeClr val="tx1"/>
                </a:solidFill>
                <a:effectLst/>
                <a:latin typeface="+mn-lt"/>
                <a:ea typeface="+mn-ea"/>
                <a:cs typeface="+mn-cs"/>
              </a:rPr>
              <a:t>At vi på Randers Specialskole kontinuerligt arbejder med elevernes faglige, personlige og sociale udvikling, og at vi årligt vurderer, hvorvidt eleven har udviklet sig, således han/hun vil kunne profitere af et skift til et mindre vidtgående specialtilbud. </a:t>
            </a:r>
          </a:p>
          <a:p>
            <a:pPr marL="171450" lvl="0" indent="-171450">
              <a:buFontTx/>
              <a:buChar char="-"/>
            </a:pPr>
            <a:endParaRPr lang="da-DK" sz="800" kern="1200" dirty="0">
              <a:solidFill>
                <a:schemeClr val="tx1"/>
              </a:solidFill>
              <a:latin typeface="+mn-lt"/>
              <a:ea typeface="+mn-ea"/>
              <a:cs typeface="+mn-cs"/>
            </a:endParaRPr>
          </a:p>
          <a:p>
            <a:pPr marL="0" indent="0">
              <a:buFont typeface="Arial" panose="020B0604020202020204" pitchFamily="34" charset="0"/>
              <a:buNone/>
            </a:pPr>
            <a:r>
              <a:rPr lang="da-DK" sz="800" b="1" kern="1200" dirty="0">
                <a:solidFill>
                  <a:schemeClr val="tx1"/>
                </a:solidFill>
                <a:latin typeface="+mn-lt"/>
                <a:ea typeface="+mn-ea"/>
                <a:cs typeface="+mn-cs"/>
              </a:rPr>
              <a:t>Indsatser</a:t>
            </a:r>
          </a:p>
          <a:p>
            <a:pPr marL="171450" indent="-171450">
              <a:buFontTx/>
              <a:buChar char="-"/>
            </a:pPr>
            <a:r>
              <a:rPr lang="da-DK" sz="800" kern="1200" dirty="0">
                <a:solidFill>
                  <a:schemeClr val="tx1"/>
                </a:solidFill>
                <a:effectLst/>
                <a:highlight>
                  <a:srgbClr val="FF0000"/>
                </a:highlight>
                <a:latin typeface="+mn-lt"/>
                <a:ea typeface="+mn-ea"/>
                <a:cs typeface="+mn-cs"/>
              </a:rPr>
              <a:t>Pr</a:t>
            </a:r>
            <a:r>
              <a:rPr lang="da-DK" sz="800" kern="1200" dirty="0">
                <a:solidFill>
                  <a:srgbClr val="FF0000"/>
                </a:solidFill>
                <a:effectLst/>
                <a:highlight>
                  <a:srgbClr val="FF0000"/>
                </a:highlight>
                <a:latin typeface="+mn-lt"/>
                <a:ea typeface="+mn-ea"/>
                <a:cs typeface="+mn-cs"/>
              </a:rPr>
              <a:t>ocedurer - Vurdering </a:t>
            </a:r>
            <a:r>
              <a:rPr lang="da-DK" sz="800" kern="1200" dirty="0">
                <a:solidFill>
                  <a:schemeClr val="tx1"/>
                </a:solidFill>
                <a:effectLst/>
                <a:latin typeface="+mn-lt"/>
                <a:ea typeface="+mn-ea"/>
                <a:cs typeface="+mn-cs"/>
              </a:rPr>
              <a:t>skal være fagligt velbegrundet med barnets fremadrettede udvikling og læring for øje. Eventuel revisitation kan komme på tale på foranledning af både forældre, PPR og fagpersonale på skolen og vil altid ske i et samspil mellem disse parter. </a:t>
            </a:r>
          </a:p>
          <a:p>
            <a:pPr marL="171450" indent="-171450">
              <a:buFontTx/>
              <a:buChar char="-"/>
            </a:pPr>
            <a:r>
              <a:rPr lang="da-DK" sz="800" kern="1200" dirty="0">
                <a:solidFill>
                  <a:schemeClr val="tx1"/>
                </a:solidFill>
                <a:effectLst/>
                <a:latin typeface="+mn-lt"/>
                <a:ea typeface="+mn-ea"/>
                <a:cs typeface="+mn-cs"/>
              </a:rPr>
              <a:t>Når der er konsensus om at et barn skal </a:t>
            </a:r>
            <a:r>
              <a:rPr lang="da-DK" sz="800" kern="1200" dirty="0" err="1">
                <a:solidFill>
                  <a:schemeClr val="tx1"/>
                </a:solidFill>
                <a:effectLst/>
                <a:latin typeface="+mn-lt"/>
                <a:ea typeface="+mn-ea"/>
                <a:cs typeface="+mn-cs"/>
              </a:rPr>
              <a:t>revisiteres</a:t>
            </a:r>
            <a:r>
              <a:rPr lang="da-DK" sz="800" kern="1200" dirty="0">
                <a:solidFill>
                  <a:schemeClr val="tx1"/>
                </a:solidFill>
                <a:effectLst/>
                <a:latin typeface="+mn-lt"/>
                <a:ea typeface="+mn-ea"/>
                <a:cs typeface="+mn-cs"/>
              </a:rPr>
              <a:t>, involverer vi de relevante parter (for eksempel distriktsskole og/eller visitationsudvalg). Fra Randers Specialskole stiller vi os til rådighed med så høj grad af fleksibilitet som muligt for derved at sikre gode overgange for eleven. Dette kan for eksempel være praktikker, medarbejdere der følger eleven i en opstart eller andet.</a:t>
            </a:r>
          </a:p>
        </p:txBody>
      </p:sp>
      <p:sp>
        <p:nvSpPr>
          <p:cNvPr id="4" name="Pladsholder til slidenummer 3"/>
          <p:cNvSpPr>
            <a:spLocks noGrp="1"/>
          </p:cNvSpPr>
          <p:nvPr>
            <p:ph type="sldNum" sz="quarter" idx="5"/>
          </p:nvPr>
        </p:nvSpPr>
        <p:spPr/>
        <p:txBody>
          <a:bodyPr/>
          <a:lstStyle/>
          <a:p>
            <a:fld id="{9C17AA3A-C01D-2948-AF31-43DC0145BF4C}" type="slidenum">
              <a:rPr lang="da-DK" smtClean="0"/>
              <a:t>5</a:t>
            </a:fld>
            <a:endParaRPr lang="da-DK"/>
          </a:p>
        </p:txBody>
      </p:sp>
    </p:spTree>
    <p:extLst>
      <p:ext uri="{BB962C8B-B14F-4D97-AF65-F5344CB8AC3E}">
        <p14:creationId xmlns:p14="http://schemas.microsoft.com/office/powerpoint/2010/main" val="82953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800" b="1" kern="1200" dirty="0">
                <a:solidFill>
                  <a:schemeClr val="tx1"/>
                </a:solidFill>
                <a:effectLst/>
                <a:latin typeface="+mn-lt"/>
                <a:ea typeface="+mn-ea"/>
                <a:cs typeface="+mn-cs"/>
              </a:rPr>
              <a:t>Målsætning for omplacering (elever der skifter placering inden for skolens egne tilbud)</a:t>
            </a:r>
            <a:endParaRPr lang="da-DK" sz="800" kern="1200" dirty="0">
              <a:solidFill>
                <a:schemeClr val="tx1"/>
              </a:solidFill>
              <a:effectLst/>
              <a:latin typeface="+mn-lt"/>
              <a:ea typeface="+mn-ea"/>
              <a:cs typeface="+mn-cs"/>
            </a:endParaRPr>
          </a:p>
          <a:p>
            <a:pPr marL="171450" lvl="0" indent="-171450">
              <a:buFontTx/>
              <a:buChar char="-"/>
            </a:pPr>
            <a:r>
              <a:rPr lang="da-DK" sz="800" kern="1200" dirty="0">
                <a:solidFill>
                  <a:schemeClr val="tx1"/>
                </a:solidFill>
                <a:effectLst/>
                <a:latin typeface="+mn-lt"/>
                <a:ea typeface="+mn-ea"/>
                <a:cs typeface="+mn-cs"/>
              </a:rPr>
              <a:t>At eleverne på Randers Specialskole har mulighed for at blive omplaceret mellem skolens interne tilbud hvis deres behov ændrer sig i forhold til deres oprindelige placering, og det samtidig vurderes, at de stadig er velplacerede på Randers Specialskole.</a:t>
            </a:r>
          </a:p>
          <a:p>
            <a:pPr marL="171450" lvl="0" indent="-171450">
              <a:buFontTx/>
              <a:buChar char="-"/>
            </a:pPr>
            <a:r>
              <a:rPr lang="da-DK" sz="800" kern="1200" dirty="0">
                <a:solidFill>
                  <a:schemeClr val="tx1"/>
                </a:solidFill>
                <a:effectLst/>
                <a:latin typeface="+mn-lt"/>
                <a:ea typeface="+mn-ea"/>
                <a:cs typeface="+mn-cs"/>
              </a:rPr>
              <a:t>Det er målet, at omplacering sker med elevens bedste for øje og altid i samspil med forældre og personale.</a:t>
            </a:r>
          </a:p>
          <a:p>
            <a:pPr marL="171450" lvl="0" indent="-171450">
              <a:buFontTx/>
              <a:buChar char="-"/>
            </a:pPr>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Indsatser</a:t>
            </a:r>
            <a:br>
              <a:rPr lang="da-DK" sz="800" b="1" kern="1200" dirty="0">
                <a:solidFill>
                  <a:schemeClr val="tx1"/>
                </a:solidFill>
                <a:effectLst/>
                <a:latin typeface="+mn-lt"/>
                <a:ea typeface="+mn-ea"/>
                <a:cs typeface="+mn-cs"/>
              </a:rPr>
            </a:br>
            <a:r>
              <a:rPr lang="da-DK" sz="800" b="1" kern="1200" dirty="0">
                <a:solidFill>
                  <a:schemeClr val="tx1"/>
                </a:solidFill>
                <a:effectLst/>
                <a:latin typeface="+mn-lt"/>
                <a:ea typeface="+mn-ea"/>
                <a:cs typeface="+mn-cs"/>
              </a:rPr>
              <a:t>- </a:t>
            </a:r>
            <a:r>
              <a:rPr lang="da-DK" sz="800" kern="1200" dirty="0">
                <a:solidFill>
                  <a:schemeClr val="tx1"/>
                </a:solidFill>
                <a:effectLst/>
                <a:latin typeface="+mn-lt"/>
                <a:ea typeface="+mn-ea"/>
                <a:cs typeface="+mn-cs"/>
              </a:rPr>
              <a:t>At der er tydelighed og integritet omkring de interne målgrupper, og at der er de rette kompetencer til stede hos de medarbejdere, der arbejder med de specifikke målgrupper.</a:t>
            </a:r>
          </a:p>
        </p:txBody>
      </p:sp>
      <p:sp>
        <p:nvSpPr>
          <p:cNvPr id="4" name="Pladsholder til slidenummer 3"/>
          <p:cNvSpPr>
            <a:spLocks noGrp="1"/>
          </p:cNvSpPr>
          <p:nvPr>
            <p:ph type="sldNum" sz="quarter" idx="5"/>
          </p:nvPr>
        </p:nvSpPr>
        <p:spPr/>
        <p:txBody>
          <a:bodyPr/>
          <a:lstStyle/>
          <a:p>
            <a:fld id="{9C17AA3A-C01D-2948-AF31-43DC0145BF4C}" type="slidenum">
              <a:rPr lang="da-DK" smtClean="0"/>
              <a:t>6</a:t>
            </a:fld>
            <a:endParaRPr lang="da-DK"/>
          </a:p>
        </p:txBody>
      </p:sp>
    </p:spTree>
    <p:extLst>
      <p:ext uri="{BB962C8B-B14F-4D97-AF65-F5344CB8AC3E}">
        <p14:creationId xmlns:p14="http://schemas.microsoft.com/office/powerpoint/2010/main" val="205332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C17AA3A-C01D-2948-AF31-43DC0145BF4C}" type="slidenum">
              <a:rPr lang="da-DK" smtClean="0"/>
              <a:t>7</a:t>
            </a:fld>
            <a:endParaRPr lang="da-DK"/>
          </a:p>
        </p:txBody>
      </p:sp>
    </p:spTree>
    <p:extLst>
      <p:ext uri="{BB962C8B-B14F-4D97-AF65-F5344CB8AC3E}">
        <p14:creationId xmlns:p14="http://schemas.microsoft.com/office/powerpoint/2010/main" val="163884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800" b="1" kern="1200" dirty="0">
                <a:solidFill>
                  <a:schemeClr val="tx1"/>
                </a:solidFill>
                <a:effectLst/>
                <a:latin typeface="+mn-lt"/>
                <a:ea typeface="+mn-ea"/>
                <a:cs typeface="+mn-cs"/>
              </a:rPr>
              <a:t>Forældresamarbejde</a:t>
            </a:r>
          </a:p>
          <a:p>
            <a:pPr marL="171450" lvl="0" indent="-171450">
              <a:buFontTx/>
              <a:buChar char="-"/>
            </a:pPr>
            <a:r>
              <a:rPr lang="da-DK" sz="800" kern="1200" dirty="0">
                <a:solidFill>
                  <a:schemeClr val="tx1"/>
                </a:solidFill>
                <a:effectLst/>
                <a:latin typeface="+mn-lt"/>
                <a:ea typeface="+mn-ea"/>
                <a:cs typeface="+mn-cs"/>
              </a:rPr>
              <a:t>Målet er, at  forældrene til elever på Randers Specialskole føler sig medinddraget i forhold til deres børns læring og udvikling. </a:t>
            </a:r>
          </a:p>
          <a:p>
            <a:pPr marL="171450" lvl="0" indent="-171450">
              <a:buFontTx/>
              <a:buChar char="-"/>
            </a:pPr>
            <a:r>
              <a:rPr lang="da-DK" sz="800" kern="1200" dirty="0">
                <a:solidFill>
                  <a:schemeClr val="tx1"/>
                </a:solidFill>
                <a:effectLst/>
                <a:latin typeface="+mn-lt"/>
                <a:ea typeface="+mn-ea"/>
                <a:cs typeface="+mn-cs"/>
              </a:rPr>
              <a:t>Forældrene er en ressource som gennem dialoger med forskellige perspektiver bidrager til et samarbejde omkring de fælles mål for eleverne.</a:t>
            </a:r>
          </a:p>
          <a:p>
            <a:pPr marL="171450" lvl="0" indent="-171450">
              <a:buFontTx/>
              <a:buChar char="-"/>
            </a:pPr>
            <a:endParaRPr lang="da-DK" sz="800" kern="1200" dirty="0">
              <a:solidFill>
                <a:schemeClr val="tx1"/>
              </a:solidFill>
              <a:effectLst/>
              <a:latin typeface="+mn-lt"/>
              <a:ea typeface="+mn-ea"/>
              <a:cs typeface="+mn-cs"/>
            </a:endParaRPr>
          </a:p>
          <a:p>
            <a:r>
              <a:rPr lang="da-DK" sz="800" b="1" kern="1200" dirty="0">
                <a:solidFill>
                  <a:schemeClr val="tx1"/>
                </a:solidFill>
                <a:effectLst/>
                <a:latin typeface="+mn-lt"/>
                <a:ea typeface="+mn-ea"/>
                <a:cs typeface="+mn-cs"/>
              </a:rPr>
              <a:t>Indsatser</a:t>
            </a:r>
            <a:endParaRPr lang="da-DK" sz="800" kern="1200" dirty="0">
              <a:solidFill>
                <a:schemeClr val="tx1"/>
              </a:solidFill>
              <a:effectLst/>
              <a:latin typeface="+mn-lt"/>
              <a:ea typeface="+mn-ea"/>
              <a:cs typeface="+mn-cs"/>
            </a:endParaRPr>
          </a:p>
          <a:p>
            <a:r>
              <a:rPr lang="da-DK" sz="800" kern="1200" dirty="0">
                <a:solidFill>
                  <a:schemeClr val="tx1"/>
                </a:solidFill>
                <a:effectLst/>
                <a:latin typeface="+mn-lt"/>
                <a:ea typeface="+mn-ea"/>
                <a:cs typeface="+mn-cs"/>
              </a:rPr>
              <a:t>Skole/hjem-samtaler med gensidig åbenhed omkring elevens forudsætninger, trivsel og udvikling.</a:t>
            </a:r>
          </a:p>
          <a:p>
            <a:r>
              <a:rPr lang="da-DK" sz="800" kern="1200" dirty="0">
                <a:solidFill>
                  <a:schemeClr val="tx1"/>
                </a:solidFill>
                <a:effectLst/>
                <a:latin typeface="+mn-lt"/>
                <a:ea typeface="+mn-ea"/>
                <a:cs typeface="+mn-cs"/>
              </a:rPr>
              <a:t>Netværksmøder med tryghed til at drøfte svære problemstillinger.</a:t>
            </a:r>
          </a:p>
          <a:p>
            <a:r>
              <a:rPr lang="da-DK" sz="800" kern="1200" dirty="0">
                <a:solidFill>
                  <a:schemeClr val="tx1"/>
                </a:solidFill>
                <a:effectLst/>
                <a:latin typeface="+mn-lt"/>
                <a:ea typeface="+mn-ea"/>
                <a:cs typeface="+mn-cs"/>
              </a:rPr>
              <a:t>Gennemsigtighed omkring skolens muligheder og barrierer.</a:t>
            </a:r>
          </a:p>
          <a:p>
            <a:endParaRPr lang="da-DK" sz="800" kern="1200" dirty="0">
              <a:solidFill>
                <a:schemeClr val="tx1"/>
              </a:solidFill>
              <a:effectLst/>
              <a:latin typeface="+mn-lt"/>
              <a:ea typeface="+mn-ea"/>
              <a:cs typeface="+mn-cs"/>
            </a:endParaRPr>
          </a:p>
        </p:txBody>
      </p:sp>
      <p:sp>
        <p:nvSpPr>
          <p:cNvPr id="4" name="Pladsholder til slidenummer 3"/>
          <p:cNvSpPr>
            <a:spLocks noGrp="1"/>
          </p:cNvSpPr>
          <p:nvPr>
            <p:ph type="sldNum" sz="quarter" idx="5"/>
          </p:nvPr>
        </p:nvSpPr>
        <p:spPr/>
        <p:txBody>
          <a:bodyPr/>
          <a:lstStyle/>
          <a:p>
            <a:fld id="{9C17AA3A-C01D-2948-AF31-43DC0145BF4C}" type="slidenum">
              <a:rPr lang="da-DK" smtClean="0"/>
              <a:t>8</a:t>
            </a:fld>
            <a:endParaRPr lang="da-DK"/>
          </a:p>
        </p:txBody>
      </p:sp>
    </p:spTree>
    <p:extLst>
      <p:ext uri="{BB962C8B-B14F-4D97-AF65-F5344CB8AC3E}">
        <p14:creationId xmlns:p14="http://schemas.microsoft.com/office/powerpoint/2010/main" val="72481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C17AA3A-C01D-2948-AF31-43DC0145BF4C}" type="slidenum">
              <a:rPr lang="da-DK" smtClean="0"/>
              <a:t>9</a:t>
            </a:fld>
            <a:endParaRPr lang="da-DK"/>
          </a:p>
        </p:txBody>
      </p:sp>
    </p:spTree>
    <p:extLst>
      <p:ext uri="{BB962C8B-B14F-4D97-AF65-F5344CB8AC3E}">
        <p14:creationId xmlns:p14="http://schemas.microsoft.com/office/powerpoint/2010/main" val="2876090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6579BFA-1C30-1F46-B164-015C8C23152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 xmlns:a16="http://schemas.microsoft.com/office/drawing/2014/main" id="{8A7FD171-93AE-B547-82F1-26AFFACF94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 xmlns:a16="http://schemas.microsoft.com/office/drawing/2014/main" id="{E544F744-A9CF-1F44-8813-6DBD9058199D}"/>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5" name="Pladsholder til sidefod 4">
            <a:extLst>
              <a:ext uri="{FF2B5EF4-FFF2-40B4-BE49-F238E27FC236}">
                <a16:creationId xmlns="" xmlns:a16="http://schemas.microsoft.com/office/drawing/2014/main" id="{4C34E96A-D44D-D845-8A22-E6910E63434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16="http://schemas.microsoft.com/office/drawing/2014/main" id="{B3639407-2ACE-E742-9D1B-D1EC3500F4E4}"/>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347754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2158773E-EED2-A241-B0D1-1E02BE7A544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 xmlns:a16="http://schemas.microsoft.com/office/drawing/2014/main" id="{B8E7ABF3-B44B-A040-9A05-EBF374DF3DFF}"/>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16="http://schemas.microsoft.com/office/drawing/2014/main" id="{D62E4659-7114-C049-8C2F-54C138AFE3D3}"/>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5" name="Pladsholder til sidefod 4">
            <a:extLst>
              <a:ext uri="{FF2B5EF4-FFF2-40B4-BE49-F238E27FC236}">
                <a16:creationId xmlns="" xmlns:a16="http://schemas.microsoft.com/office/drawing/2014/main" id="{C90AED8F-94D5-CA4C-A67B-F472BA80E67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16="http://schemas.microsoft.com/office/drawing/2014/main" id="{DCA19303-E2EC-7F44-AED3-ED52F42D3EBE}"/>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170233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 xmlns:a16="http://schemas.microsoft.com/office/drawing/2014/main" id="{FD1D5287-0587-A34C-A1A1-434003FAB06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 xmlns:a16="http://schemas.microsoft.com/office/drawing/2014/main" id="{1F93D18A-71A6-CF4E-81F2-95E5343CDF1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16="http://schemas.microsoft.com/office/drawing/2014/main" id="{3D93C1B9-66DC-0743-B4F6-F82D79C98E7F}"/>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5" name="Pladsholder til sidefod 4">
            <a:extLst>
              <a:ext uri="{FF2B5EF4-FFF2-40B4-BE49-F238E27FC236}">
                <a16:creationId xmlns="" xmlns:a16="http://schemas.microsoft.com/office/drawing/2014/main" id="{F20A0942-3E7B-9945-86FE-ECBF820ABB9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16="http://schemas.microsoft.com/office/drawing/2014/main" id="{E90E326E-0A3B-E247-8382-85BE18E528A8}"/>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3487248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2D67EEA-F92E-E748-A3F5-5C713FB30CF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 xmlns:a16="http://schemas.microsoft.com/office/drawing/2014/main" id="{71247991-CF0B-164E-9D64-128165E1047E}"/>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16="http://schemas.microsoft.com/office/drawing/2014/main" id="{DC0ACC60-4E82-CD4F-A534-3FD581B4C721}"/>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5" name="Pladsholder til sidefod 4">
            <a:extLst>
              <a:ext uri="{FF2B5EF4-FFF2-40B4-BE49-F238E27FC236}">
                <a16:creationId xmlns="" xmlns:a16="http://schemas.microsoft.com/office/drawing/2014/main" id="{24B3B926-55C6-344F-8774-DF1B239E9CA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16="http://schemas.microsoft.com/office/drawing/2014/main" id="{B62F8A7D-C532-7847-87D0-9B63C96642F4}"/>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214053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04149EB-7A6A-4D4B-84F0-6173D6FEB110}"/>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 xmlns:a16="http://schemas.microsoft.com/office/drawing/2014/main" id="{7ACA2413-FE07-784A-A7DE-CC307E5CD8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 xmlns:a16="http://schemas.microsoft.com/office/drawing/2014/main" id="{2E352EFC-571B-B649-B213-DD8906274CE8}"/>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5" name="Pladsholder til sidefod 4">
            <a:extLst>
              <a:ext uri="{FF2B5EF4-FFF2-40B4-BE49-F238E27FC236}">
                <a16:creationId xmlns="" xmlns:a16="http://schemas.microsoft.com/office/drawing/2014/main" id="{3C8D229D-C7B8-214D-AAC1-4CBD892C7CE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 xmlns:a16="http://schemas.microsoft.com/office/drawing/2014/main" id="{869309D1-2F2D-294B-9406-64B8243A622F}"/>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216953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6118FA6-AC23-434C-A1B5-BEC2670B38D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 xmlns:a16="http://schemas.microsoft.com/office/drawing/2014/main" id="{8CB5F732-FF66-A340-9F54-5C34967B7FC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 xmlns:a16="http://schemas.microsoft.com/office/drawing/2014/main" id="{75F03DC0-5129-3047-901D-49ACA16A194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 xmlns:a16="http://schemas.microsoft.com/office/drawing/2014/main" id="{32BDC9FB-32A0-404D-B45A-AD41D66196D4}"/>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6" name="Pladsholder til sidefod 5">
            <a:extLst>
              <a:ext uri="{FF2B5EF4-FFF2-40B4-BE49-F238E27FC236}">
                <a16:creationId xmlns="" xmlns:a16="http://schemas.microsoft.com/office/drawing/2014/main" id="{74FEB87B-45B0-6D42-B400-9914588C5CD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 xmlns:a16="http://schemas.microsoft.com/office/drawing/2014/main" id="{35CB4513-74D0-BD40-9758-31FAAEC8AB5C}"/>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125475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96CFC6D-9157-6241-BE32-8756FD12CA85}"/>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 xmlns:a16="http://schemas.microsoft.com/office/drawing/2014/main" id="{F47422D2-7B14-EB42-AA52-0C65D3B2DE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 xmlns:a16="http://schemas.microsoft.com/office/drawing/2014/main" id="{B0E65BBC-0113-9742-A996-3261922C4F0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 xmlns:a16="http://schemas.microsoft.com/office/drawing/2014/main" id="{A1C19349-4197-564D-9D28-84B776A522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 xmlns:a16="http://schemas.microsoft.com/office/drawing/2014/main" id="{048C75DB-EFFF-EC4C-BB20-5FE6530CA937}"/>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 xmlns:a16="http://schemas.microsoft.com/office/drawing/2014/main" id="{0B943E6E-41C0-B240-A4C0-16C87829907E}"/>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8" name="Pladsholder til sidefod 7">
            <a:extLst>
              <a:ext uri="{FF2B5EF4-FFF2-40B4-BE49-F238E27FC236}">
                <a16:creationId xmlns="" xmlns:a16="http://schemas.microsoft.com/office/drawing/2014/main" id="{F6CE357D-33D9-D24D-93F3-15FD3189A2F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 xmlns:a16="http://schemas.microsoft.com/office/drawing/2014/main" id="{F8FADA8B-C072-EF42-ACC6-76D980DE3F62}"/>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14557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3B57789-999E-A342-A921-77522F98B61F}"/>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 xmlns:a16="http://schemas.microsoft.com/office/drawing/2014/main" id="{DAE1C34A-FBF8-5D4D-9C39-106B6ADB9DC6}"/>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4" name="Pladsholder til sidefod 3">
            <a:extLst>
              <a:ext uri="{FF2B5EF4-FFF2-40B4-BE49-F238E27FC236}">
                <a16:creationId xmlns="" xmlns:a16="http://schemas.microsoft.com/office/drawing/2014/main" id="{72A265AD-A968-FC43-AAB6-FFD5F14C7A5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 xmlns:a16="http://schemas.microsoft.com/office/drawing/2014/main" id="{F2E3F349-954C-CF40-BF73-B58D718370C1}"/>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13012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 xmlns:a16="http://schemas.microsoft.com/office/drawing/2014/main" id="{614777E8-6EC8-DD4E-ABA1-1A3802B7BA75}"/>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3" name="Pladsholder til sidefod 2">
            <a:extLst>
              <a:ext uri="{FF2B5EF4-FFF2-40B4-BE49-F238E27FC236}">
                <a16:creationId xmlns="" xmlns:a16="http://schemas.microsoft.com/office/drawing/2014/main" id="{DA67A9CC-0873-FD44-822A-8652CC64AF7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 xmlns:a16="http://schemas.microsoft.com/office/drawing/2014/main" id="{88F8D518-0D84-C94A-80DA-3B2B6F9980D5}"/>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255387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EF11BC3-2DD7-9948-A3C1-34956AFC079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 xmlns:a16="http://schemas.microsoft.com/office/drawing/2014/main" id="{AF241C6E-5F48-C04B-BCB5-75BA2935F8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 xmlns:a16="http://schemas.microsoft.com/office/drawing/2014/main" id="{4016E1D3-CDED-BB40-8727-76AD397C7F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 xmlns:a16="http://schemas.microsoft.com/office/drawing/2014/main" id="{D27A208E-4035-5744-B84D-E6560EB6B03A}"/>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6" name="Pladsholder til sidefod 5">
            <a:extLst>
              <a:ext uri="{FF2B5EF4-FFF2-40B4-BE49-F238E27FC236}">
                <a16:creationId xmlns="" xmlns:a16="http://schemas.microsoft.com/office/drawing/2014/main" id="{AB2EE672-1C31-294A-AEA2-0A5777E1D49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 xmlns:a16="http://schemas.microsoft.com/office/drawing/2014/main" id="{592B767D-2CF1-B748-B17D-4ED9629E2A6A}"/>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229396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EBE232F-9ED6-DA40-9BF1-82A190B70AC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 xmlns:a16="http://schemas.microsoft.com/office/drawing/2014/main" id="{46469D63-093B-F143-B15F-FB3EC6C9ED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 xmlns:a16="http://schemas.microsoft.com/office/drawing/2014/main" id="{8CFB027B-2A28-A343-AF6F-3F6B1A41D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 xmlns:a16="http://schemas.microsoft.com/office/drawing/2014/main" id="{A12F392A-38DA-1747-BABF-7278F9B0B037}"/>
              </a:ext>
            </a:extLst>
          </p:cNvPr>
          <p:cNvSpPr>
            <a:spLocks noGrp="1"/>
          </p:cNvSpPr>
          <p:nvPr>
            <p:ph type="dt" sz="half" idx="10"/>
          </p:nvPr>
        </p:nvSpPr>
        <p:spPr/>
        <p:txBody>
          <a:bodyPr/>
          <a:lstStyle/>
          <a:p>
            <a:fld id="{965AAA33-1A9A-1449-AA75-6F5302901765}" type="datetimeFigureOut">
              <a:rPr lang="da-DK" smtClean="0"/>
              <a:t>09-05-2022</a:t>
            </a:fld>
            <a:endParaRPr lang="da-DK"/>
          </a:p>
        </p:txBody>
      </p:sp>
      <p:sp>
        <p:nvSpPr>
          <p:cNvPr id="6" name="Pladsholder til sidefod 5">
            <a:extLst>
              <a:ext uri="{FF2B5EF4-FFF2-40B4-BE49-F238E27FC236}">
                <a16:creationId xmlns="" xmlns:a16="http://schemas.microsoft.com/office/drawing/2014/main" id="{91CC6062-4582-494B-B34D-8C82EF4DA27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 xmlns:a16="http://schemas.microsoft.com/office/drawing/2014/main" id="{B16B588D-7DA6-994E-ACF0-68D3F5B5FD9D}"/>
              </a:ext>
            </a:extLst>
          </p:cNvPr>
          <p:cNvSpPr>
            <a:spLocks noGrp="1"/>
          </p:cNvSpPr>
          <p:nvPr>
            <p:ph type="sldNum" sz="quarter" idx="12"/>
          </p:nvPr>
        </p:nvSpPr>
        <p:spPr/>
        <p:txBody>
          <a:bodyPr/>
          <a:lstStyle/>
          <a:p>
            <a:fld id="{7591A48E-2718-B748-9C49-416B62A0B7F6}" type="slidenum">
              <a:rPr lang="da-DK" smtClean="0"/>
              <a:t>‹nr.›</a:t>
            </a:fld>
            <a:endParaRPr lang="da-DK"/>
          </a:p>
        </p:txBody>
      </p:sp>
    </p:spTree>
    <p:extLst>
      <p:ext uri="{BB962C8B-B14F-4D97-AF65-F5344CB8AC3E}">
        <p14:creationId xmlns:p14="http://schemas.microsoft.com/office/powerpoint/2010/main" val="2133526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 xmlns:a16="http://schemas.microsoft.com/office/drawing/2014/main" id="{1B5295FD-D21C-AA48-974C-3A9B611FE8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 xmlns:a16="http://schemas.microsoft.com/office/drawing/2014/main" id="{9ADD32C8-5575-8F45-AB0F-432DE26AC2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 xmlns:a16="http://schemas.microsoft.com/office/drawing/2014/main" id="{73836F81-64D6-A648-A087-C395B3539D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AAA33-1A9A-1449-AA75-6F5302901765}" type="datetimeFigureOut">
              <a:rPr lang="da-DK" smtClean="0"/>
              <a:t>09-05-2022</a:t>
            </a:fld>
            <a:endParaRPr lang="da-DK"/>
          </a:p>
        </p:txBody>
      </p:sp>
      <p:sp>
        <p:nvSpPr>
          <p:cNvPr id="5" name="Pladsholder til sidefod 4">
            <a:extLst>
              <a:ext uri="{FF2B5EF4-FFF2-40B4-BE49-F238E27FC236}">
                <a16:creationId xmlns="" xmlns:a16="http://schemas.microsoft.com/office/drawing/2014/main" id="{8661441E-DF6F-394C-9081-A42EE0F7E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 xmlns:a16="http://schemas.microsoft.com/office/drawing/2014/main" id="{292F12E9-C147-FA43-A090-E1AB616D21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1A48E-2718-B748-9C49-416B62A0B7F6}" type="slidenum">
              <a:rPr lang="da-DK" smtClean="0"/>
              <a:t>‹nr.›</a:t>
            </a:fld>
            <a:endParaRPr lang="da-DK"/>
          </a:p>
        </p:txBody>
      </p:sp>
    </p:spTree>
    <p:extLst>
      <p:ext uri="{BB962C8B-B14F-4D97-AF65-F5344CB8AC3E}">
        <p14:creationId xmlns:p14="http://schemas.microsoft.com/office/powerpoint/2010/main" val="1454924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7" name="Billede 6" descr="Randers specialskole logo">
            <a:extLst>
              <a:ext uri="{FF2B5EF4-FFF2-40B4-BE49-F238E27FC236}">
                <a16:creationId xmlns="" xmlns:a16="http://schemas.microsoft.com/office/drawing/2014/main" id="{0195AD7E-A429-EB48-8D4B-71F4F11BFF8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Titel 3">
            <a:extLst>
              <a:ext uri="{FF2B5EF4-FFF2-40B4-BE49-F238E27FC236}">
                <a16:creationId xmlns="" xmlns:a16="http://schemas.microsoft.com/office/drawing/2014/main" id="{3F44D8E6-EEC0-9745-8FE7-B14604E6FC1D}"/>
              </a:ext>
            </a:extLst>
          </p:cNvPr>
          <p:cNvSpPr txBox="1">
            <a:spLocks/>
          </p:cNvSpPr>
          <p:nvPr/>
        </p:nvSpPr>
        <p:spPr>
          <a:xfrm>
            <a:off x="19416" y="1842791"/>
            <a:ext cx="10515600" cy="2930954"/>
          </a:xfrm>
          <a:prstGeom prst="rect">
            <a:avLst/>
          </a:prstGeom>
          <a:solidFill>
            <a:schemeClr val="bg1">
              <a:lumMod val="50000"/>
              <a:alpha val="62000"/>
            </a:schemeClr>
          </a:solidFill>
        </p:spPr>
        <p:txBody>
          <a:bodyPr vert="horz" lIns="288000" tIns="144000" rIns="180000" bIns="1800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7200" b="1" dirty="0">
                <a:solidFill>
                  <a:schemeClr val="bg1"/>
                </a:solidFill>
              </a:rPr>
              <a:t>Sammenhængskraft </a:t>
            </a:r>
            <a:br>
              <a:rPr lang="da-DK" sz="7200" b="1" dirty="0">
                <a:solidFill>
                  <a:schemeClr val="bg1"/>
                </a:solidFill>
              </a:rPr>
            </a:br>
            <a:r>
              <a:rPr lang="da-DK" sz="7200" b="1" dirty="0">
                <a:solidFill>
                  <a:schemeClr val="bg1"/>
                </a:solidFill>
              </a:rPr>
              <a:t>og kvalitet</a:t>
            </a:r>
          </a:p>
          <a:p>
            <a:pPr algn="l"/>
            <a:r>
              <a:rPr lang="da-DK" sz="4400" b="1" dirty="0">
                <a:solidFill>
                  <a:schemeClr val="bg1"/>
                </a:solidFill>
              </a:rPr>
              <a:t>Strategiske spor </a:t>
            </a:r>
            <a:r>
              <a:rPr lang="da-DK" sz="4400" b="1" dirty="0" smtClean="0">
                <a:solidFill>
                  <a:schemeClr val="bg1"/>
                </a:solidFill>
              </a:rPr>
              <a:t>for </a:t>
            </a:r>
            <a:r>
              <a:rPr lang="da-DK" sz="4400" b="1" dirty="0">
                <a:solidFill>
                  <a:schemeClr val="bg1"/>
                </a:solidFill>
              </a:rPr>
              <a:t>Randers Specialskole</a:t>
            </a:r>
            <a:r>
              <a:rPr lang="da-DK" sz="4400" dirty="0">
                <a:solidFill>
                  <a:schemeClr val="bg1"/>
                </a:solidFill>
              </a:rPr>
              <a:t> </a:t>
            </a:r>
          </a:p>
        </p:txBody>
      </p:sp>
      <p:sp>
        <p:nvSpPr>
          <p:cNvPr id="3" name="Titel 2"/>
          <p:cNvSpPr>
            <a:spLocks noGrp="1"/>
          </p:cNvSpPr>
          <p:nvPr>
            <p:ph type="ctrTitle"/>
          </p:nvPr>
        </p:nvSpPr>
        <p:spPr>
          <a:xfrm>
            <a:off x="1524000" y="-2387600"/>
            <a:ext cx="9144000" cy="2387600"/>
          </a:xfrm>
        </p:spPr>
        <p:txBody>
          <a:bodyPr anchor="b"/>
          <a:lstStyle>
            <a:lvl1pPr algn="ctr">
              <a:defRPr sz="6000"/>
            </a:lvl1pPr>
          </a:lstStyle>
          <a:p>
            <a:r>
              <a:rPr lang="da-DK" smtClean="0"/>
              <a:t>Sammenhængskraft og kvalitet</a:t>
            </a:r>
            <a:endParaRPr lang="da-DK"/>
          </a:p>
        </p:txBody>
      </p:sp>
    </p:spTree>
    <p:extLst>
      <p:ext uri="{BB962C8B-B14F-4D97-AF65-F5344CB8AC3E}">
        <p14:creationId xmlns:p14="http://schemas.microsoft.com/office/powerpoint/2010/main" val="276750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947063-5614-564C-9269-A9C50492264F}"/>
              </a:ext>
            </a:extLst>
          </p:cNvPr>
          <p:cNvSpPr>
            <a:spLocks noGrp="1"/>
          </p:cNvSpPr>
          <p:nvPr>
            <p:ph type="title"/>
          </p:nvPr>
        </p:nvSpPr>
        <p:spPr/>
        <p:txBody>
          <a:bodyPr/>
          <a:lstStyle/>
          <a:p>
            <a:r>
              <a:rPr lang="da-DK" dirty="0">
                <a:solidFill>
                  <a:schemeClr val="bg1"/>
                </a:solidFill>
              </a:rPr>
              <a:t>Kendskab på tværs</a:t>
            </a:r>
            <a:endParaRPr lang="da-DK" b="1" dirty="0">
              <a:solidFill>
                <a:schemeClr val="bg1"/>
              </a:solidFill>
              <a:latin typeface="Calibri" panose="020F0502020204030204" pitchFamily="34" charset="0"/>
              <a:cs typeface="Calibri" panose="020F0502020204030204" pitchFamily="34" charset="0"/>
            </a:endParaRPr>
          </a:p>
        </p:txBody>
      </p:sp>
      <p:sp>
        <p:nvSpPr>
          <p:cNvPr id="3" name="Pladsholder til indhold 2">
            <a:extLst>
              <a:ext uri="{FF2B5EF4-FFF2-40B4-BE49-F238E27FC236}">
                <a16:creationId xmlns="" xmlns:a16="http://schemas.microsoft.com/office/drawing/2014/main" id="{C115D542-538A-F948-9DDD-362962FD8EA4}"/>
              </a:ext>
            </a:extLst>
          </p:cNvPr>
          <p:cNvSpPr>
            <a:spLocks noGrp="1"/>
          </p:cNvSpPr>
          <p:nvPr>
            <p:ph idx="1"/>
          </p:nvPr>
        </p:nvSpPr>
        <p:spPr>
          <a:xfrm>
            <a:off x="838199" y="1825625"/>
            <a:ext cx="4838701" cy="3635723"/>
          </a:xfrm>
        </p:spPr>
        <p:txBody>
          <a:bodyPr>
            <a:noAutofit/>
          </a:bodyPr>
          <a:lstStyle/>
          <a:p>
            <a:pPr marL="0" indent="0">
              <a:buNone/>
            </a:pPr>
            <a:r>
              <a:rPr lang="da-DK" sz="2600" b="1" dirty="0">
                <a:solidFill>
                  <a:schemeClr val="bg1"/>
                </a:solidFill>
                <a:latin typeface="Calibri" panose="020F0502020204030204" pitchFamily="34" charset="0"/>
                <a:cs typeface="Calibri" panose="020F0502020204030204" pitchFamily="34" charset="0"/>
              </a:rPr>
              <a:t>Målsætning </a:t>
            </a:r>
          </a:p>
          <a:p>
            <a:pPr lvl="0">
              <a:buFont typeface="Wingdings" pitchFamily="2" charset="2"/>
              <a:buChar char="§"/>
            </a:pPr>
            <a:r>
              <a:rPr lang="da-DK" dirty="0">
                <a:solidFill>
                  <a:schemeClr val="bg1"/>
                </a:solidFill>
                <a:latin typeface="+mj-lt"/>
              </a:rPr>
              <a:t>At give alle medarbejdere kendskab til og tryghed i forhold til hele organisationen, som de er en del af. </a:t>
            </a:r>
          </a:p>
          <a:p>
            <a:pPr lvl="0">
              <a:buFont typeface="Wingdings" pitchFamily="2" charset="2"/>
              <a:buChar char="§"/>
            </a:pPr>
            <a:r>
              <a:rPr lang="da-DK" dirty="0">
                <a:solidFill>
                  <a:schemeClr val="bg1"/>
                </a:solidFill>
                <a:latin typeface="+mj-lt"/>
              </a:rPr>
              <a:t>At skabe en skole som alle medarbejdere føler ejerskab til, og hvor der er lyst til at bidrage til gode læringsmiljøer for eleverne.</a:t>
            </a:r>
          </a:p>
        </p:txBody>
      </p:sp>
      <p:pic>
        <p:nvPicPr>
          <p:cNvPr id="5" name="Billede 4" descr="Randers specialskole logo">
            <a:extLst>
              <a:ext uri="{FF2B5EF4-FFF2-40B4-BE49-F238E27FC236}">
                <a16:creationId xmlns="" xmlns:a16="http://schemas.microsoft.com/office/drawing/2014/main" id="{990DC7F8-2F2D-E24F-9B01-0DB0C0B1B5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Pladsholder til indhold 2">
            <a:extLst>
              <a:ext uri="{FF2B5EF4-FFF2-40B4-BE49-F238E27FC236}">
                <a16:creationId xmlns="" xmlns:a16="http://schemas.microsoft.com/office/drawing/2014/main" id="{C03A2364-5C3B-5045-A299-79D278539CE9}"/>
              </a:ext>
            </a:extLst>
          </p:cNvPr>
          <p:cNvSpPr txBox="1">
            <a:spLocks/>
          </p:cNvSpPr>
          <p:nvPr/>
        </p:nvSpPr>
        <p:spPr>
          <a:xfrm>
            <a:off x="6007099" y="1825624"/>
            <a:ext cx="4838701" cy="3635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600" b="1" dirty="0">
                <a:solidFill>
                  <a:schemeClr val="bg1"/>
                </a:solidFill>
                <a:latin typeface="Calibri" panose="020F0502020204030204" pitchFamily="34" charset="0"/>
                <a:cs typeface="Calibri" panose="020F0502020204030204" pitchFamily="34" charset="0"/>
              </a:rPr>
              <a:t>Indsatser</a:t>
            </a:r>
          </a:p>
          <a:p>
            <a:pPr marL="285750" lvl="0" indent="-285750">
              <a:buFont typeface="Wingdings" pitchFamily="2" charset="2"/>
              <a:buChar char="§"/>
            </a:pPr>
            <a:r>
              <a:rPr lang="da-DK" dirty="0">
                <a:solidFill>
                  <a:schemeClr val="bg1"/>
                </a:solidFill>
                <a:latin typeface="+mj-lt"/>
              </a:rPr>
              <a:t>Fysiske matrikler</a:t>
            </a:r>
          </a:p>
          <a:p>
            <a:pPr marL="285750" lvl="0" indent="-285750">
              <a:buFont typeface="Wingdings" pitchFamily="2" charset="2"/>
              <a:buChar char="§"/>
            </a:pPr>
            <a:r>
              <a:rPr lang="da-DK" dirty="0">
                <a:solidFill>
                  <a:schemeClr val="bg1"/>
                </a:solidFill>
                <a:latin typeface="+mj-lt"/>
              </a:rPr>
              <a:t>Målgrupper for hele skolen</a:t>
            </a:r>
          </a:p>
          <a:p>
            <a:pPr marL="285750" lvl="0" indent="-285750">
              <a:buFont typeface="Wingdings" pitchFamily="2" charset="2"/>
              <a:buChar char="§"/>
            </a:pPr>
            <a:r>
              <a:rPr lang="da-DK" dirty="0">
                <a:solidFill>
                  <a:schemeClr val="bg1"/>
                </a:solidFill>
                <a:latin typeface="+mj-lt"/>
              </a:rPr>
              <a:t>Kompetencer og pædagogik</a:t>
            </a:r>
          </a:p>
          <a:p>
            <a:pPr marL="285750" lvl="0" indent="-285750">
              <a:buFont typeface="Wingdings" pitchFamily="2" charset="2"/>
              <a:buChar char="§"/>
            </a:pPr>
            <a:r>
              <a:rPr lang="da-DK" dirty="0">
                <a:solidFill>
                  <a:schemeClr val="bg1"/>
                </a:solidFill>
                <a:latin typeface="+mj-lt"/>
              </a:rPr>
              <a:t>Medarbejdere imellem</a:t>
            </a:r>
          </a:p>
        </p:txBody>
      </p:sp>
    </p:spTree>
    <p:extLst>
      <p:ext uri="{BB962C8B-B14F-4D97-AF65-F5344CB8AC3E}">
        <p14:creationId xmlns:p14="http://schemas.microsoft.com/office/powerpoint/2010/main" val="258220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3">
            <a:extLst>
              <a:ext uri="{FF2B5EF4-FFF2-40B4-BE49-F238E27FC236}">
                <a16:creationId xmlns="" xmlns:a16="http://schemas.microsoft.com/office/drawing/2014/main" id="{CF077F71-C89B-8042-801B-BEED0762E3E1}"/>
              </a:ext>
            </a:extLst>
          </p:cNvPr>
          <p:cNvSpPr>
            <a:spLocks noGrp="1"/>
          </p:cNvSpPr>
          <p:nvPr>
            <p:ph type="title"/>
          </p:nvPr>
        </p:nvSpPr>
        <p:spPr>
          <a:xfrm>
            <a:off x="-2084" y="1023789"/>
            <a:ext cx="5374184" cy="936562"/>
          </a:xfrm>
          <a:solidFill>
            <a:schemeClr val="bg1">
              <a:lumMod val="50000"/>
              <a:alpha val="62000"/>
            </a:schemeClr>
          </a:solidFill>
        </p:spPr>
        <p:txBody>
          <a:bodyPr wrap="square" lIns="288000" tIns="144000" rIns="180000" bIns="180000">
            <a:spAutoFit/>
          </a:bodyPr>
          <a:lstStyle/>
          <a:p>
            <a:r>
              <a:rPr lang="da-DK" b="1" dirty="0">
                <a:solidFill>
                  <a:schemeClr val="bg1"/>
                </a:solidFill>
              </a:rPr>
              <a:t>Kvalitet i kernopgaven</a:t>
            </a:r>
            <a:endParaRPr lang="da-DK" dirty="0">
              <a:solidFill>
                <a:schemeClr val="bg1"/>
              </a:solidFill>
            </a:endParaRPr>
          </a:p>
        </p:txBody>
      </p:sp>
      <p:pic>
        <p:nvPicPr>
          <p:cNvPr id="4" name="Billede 3" descr="Randers specialskole logo">
            <a:extLst>
              <a:ext uri="{FF2B5EF4-FFF2-40B4-BE49-F238E27FC236}">
                <a16:creationId xmlns="" xmlns:a16="http://schemas.microsoft.com/office/drawing/2014/main" id="{F6331D86-34C2-CD46-AA99-9B0D4C7E5D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Tree>
    <p:extLst>
      <p:ext uri="{BB962C8B-B14F-4D97-AF65-F5344CB8AC3E}">
        <p14:creationId xmlns:p14="http://schemas.microsoft.com/office/powerpoint/2010/main" val="5951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947063-5614-564C-9269-A9C50492264F}"/>
              </a:ext>
            </a:extLst>
          </p:cNvPr>
          <p:cNvSpPr>
            <a:spLocks noGrp="1"/>
          </p:cNvSpPr>
          <p:nvPr>
            <p:ph type="title"/>
          </p:nvPr>
        </p:nvSpPr>
        <p:spPr/>
        <p:txBody>
          <a:bodyPr/>
          <a:lstStyle/>
          <a:p>
            <a:r>
              <a:rPr lang="da-DK" dirty="0">
                <a:solidFill>
                  <a:schemeClr val="bg1"/>
                </a:solidFill>
              </a:rPr>
              <a:t>Kvalitet i kerneopgaven</a:t>
            </a:r>
            <a:endParaRPr lang="da-DK" b="1" dirty="0">
              <a:solidFill>
                <a:schemeClr val="bg1"/>
              </a:solidFill>
              <a:latin typeface="Calibri" panose="020F0502020204030204" pitchFamily="34" charset="0"/>
              <a:cs typeface="Calibri" panose="020F0502020204030204" pitchFamily="34" charset="0"/>
            </a:endParaRPr>
          </a:p>
        </p:txBody>
      </p:sp>
      <p:sp>
        <p:nvSpPr>
          <p:cNvPr id="3" name="Pladsholder til indhold 2">
            <a:extLst>
              <a:ext uri="{FF2B5EF4-FFF2-40B4-BE49-F238E27FC236}">
                <a16:creationId xmlns="" xmlns:a16="http://schemas.microsoft.com/office/drawing/2014/main" id="{C115D542-538A-F948-9DDD-362962FD8EA4}"/>
              </a:ext>
            </a:extLst>
          </p:cNvPr>
          <p:cNvSpPr>
            <a:spLocks noGrp="1"/>
          </p:cNvSpPr>
          <p:nvPr>
            <p:ph idx="1"/>
          </p:nvPr>
        </p:nvSpPr>
        <p:spPr>
          <a:xfrm>
            <a:off x="838199" y="1825626"/>
            <a:ext cx="4838701" cy="2836316"/>
          </a:xfrm>
        </p:spPr>
        <p:txBody>
          <a:bodyPr>
            <a:noAutofit/>
          </a:bodyPr>
          <a:lstStyle/>
          <a:p>
            <a:pPr marL="0" indent="0">
              <a:buNone/>
            </a:pPr>
            <a:r>
              <a:rPr lang="da-DK" sz="2600" b="1" dirty="0">
                <a:solidFill>
                  <a:schemeClr val="bg1"/>
                </a:solidFill>
                <a:latin typeface="Calibri" panose="020F0502020204030204" pitchFamily="34" charset="0"/>
                <a:cs typeface="Calibri" panose="020F0502020204030204" pitchFamily="34" charset="0"/>
              </a:rPr>
              <a:t>Målsætning </a:t>
            </a:r>
          </a:p>
          <a:p>
            <a:pPr lvl="0">
              <a:buFont typeface="Wingdings" pitchFamily="2" charset="2"/>
              <a:buChar char="§"/>
            </a:pPr>
            <a:r>
              <a:rPr lang="da-DK" dirty="0" err="1">
                <a:solidFill>
                  <a:schemeClr val="bg1"/>
                </a:solidFill>
                <a:latin typeface="+mj-lt"/>
              </a:rPr>
              <a:t>Ensrettethed</a:t>
            </a:r>
            <a:r>
              <a:rPr lang="da-DK" dirty="0">
                <a:solidFill>
                  <a:schemeClr val="bg1"/>
                </a:solidFill>
                <a:latin typeface="+mj-lt"/>
              </a:rPr>
              <a:t> og fælles forståelse hos alle medarbejdere af, hvordan man arbejder med at sikre kvalitet i forhold til kerneopgaven.</a:t>
            </a:r>
            <a:endParaRPr lang="da-DK" dirty="0">
              <a:solidFill>
                <a:schemeClr val="bg1"/>
              </a:solidFill>
              <a:effectLst/>
              <a:latin typeface="+mj-lt"/>
            </a:endParaRPr>
          </a:p>
        </p:txBody>
      </p:sp>
      <p:pic>
        <p:nvPicPr>
          <p:cNvPr id="5" name="Billede 4" descr="Randers specialskole logo">
            <a:extLst>
              <a:ext uri="{FF2B5EF4-FFF2-40B4-BE49-F238E27FC236}">
                <a16:creationId xmlns="" xmlns:a16="http://schemas.microsoft.com/office/drawing/2014/main" id="{990DC7F8-2F2D-E24F-9B01-0DB0C0B1B5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Pladsholder til indhold 2">
            <a:extLst>
              <a:ext uri="{FF2B5EF4-FFF2-40B4-BE49-F238E27FC236}">
                <a16:creationId xmlns="" xmlns:a16="http://schemas.microsoft.com/office/drawing/2014/main" id="{C03A2364-5C3B-5045-A299-79D278539CE9}"/>
              </a:ext>
            </a:extLst>
          </p:cNvPr>
          <p:cNvSpPr txBox="1">
            <a:spLocks/>
          </p:cNvSpPr>
          <p:nvPr/>
        </p:nvSpPr>
        <p:spPr>
          <a:xfrm>
            <a:off x="6007099" y="1825624"/>
            <a:ext cx="5475367" cy="3635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600" b="1" dirty="0">
                <a:solidFill>
                  <a:schemeClr val="bg1"/>
                </a:solidFill>
                <a:latin typeface="Calibri" panose="020F0502020204030204" pitchFamily="34" charset="0"/>
                <a:cs typeface="Calibri" panose="020F0502020204030204" pitchFamily="34" charset="0"/>
              </a:rPr>
              <a:t>Indsatser</a:t>
            </a:r>
          </a:p>
          <a:p>
            <a:pPr marL="285750" lvl="0" indent="-285750">
              <a:buFont typeface="Wingdings" pitchFamily="2" charset="2"/>
              <a:buChar char="§"/>
            </a:pPr>
            <a:r>
              <a:rPr lang="da-DK" dirty="0">
                <a:solidFill>
                  <a:schemeClr val="bg1"/>
                </a:solidFill>
                <a:latin typeface="+mj-lt"/>
              </a:rPr>
              <a:t>Styrkelse af professionelle læringsfællesskaber – PLF</a:t>
            </a:r>
          </a:p>
          <a:p>
            <a:pPr marL="285750" lvl="0" indent="-285750">
              <a:buFont typeface="Wingdings" pitchFamily="2" charset="2"/>
              <a:buChar char="§"/>
            </a:pPr>
            <a:r>
              <a:rPr lang="da-DK" dirty="0">
                <a:solidFill>
                  <a:schemeClr val="bg1"/>
                </a:solidFill>
                <a:latin typeface="+mj-lt"/>
              </a:rPr>
              <a:t>Systematisk arbejde med viden</a:t>
            </a:r>
          </a:p>
          <a:p>
            <a:pPr marL="285750" lvl="0" indent="-285750">
              <a:buFont typeface="Wingdings" pitchFamily="2" charset="2"/>
              <a:buChar char="§"/>
            </a:pPr>
            <a:r>
              <a:rPr lang="da-DK" dirty="0">
                <a:solidFill>
                  <a:schemeClr val="bg1"/>
                </a:solidFill>
                <a:latin typeface="+mj-lt"/>
              </a:rPr>
              <a:t>Pædagogiske tilgange</a:t>
            </a:r>
          </a:p>
          <a:p>
            <a:pPr marL="285750" lvl="0" indent="-285750">
              <a:buFont typeface="Wingdings" pitchFamily="2" charset="2"/>
              <a:buChar char="§"/>
            </a:pPr>
            <a:r>
              <a:rPr lang="da-DK" dirty="0">
                <a:solidFill>
                  <a:schemeClr val="bg1"/>
                </a:solidFill>
                <a:latin typeface="+mj-lt"/>
              </a:rPr>
              <a:t>Pædagogiske værktøjer til at understøtte specifikke målgrupper</a:t>
            </a:r>
          </a:p>
        </p:txBody>
      </p:sp>
      <p:sp>
        <p:nvSpPr>
          <p:cNvPr id="7" name="Tekstfelt 6">
            <a:extLst>
              <a:ext uri="{FF2B5EF4-FFF2-40B4-BE49-F238E27FC236}">
                <a16:creationId xmlns="" xmlns:a16="http://schemas.microsoft.com/office/drawing/2014/main" id="{6B2BD3C6-7198-9D42-919B-739C5BF4F584}"/>
              </a:ext>
            </a:extLst>
          </p:cNvPr>
          <p:cNvSpPr txBox="1"/>
          <p:nvPr/>
        </p:nvSpPr>
        <p:spPr>
          <a:xfrm>
            <a:off x="8" y="5526637"/>
            <a:ext cx="8979100" cy="764963"/>
          </a:xfrm>
          <a:prstGeom prst="rect">
            <a:avLst/>
          </a:prstGeom>
          <a:solidFill>
            <a:srgbClr val="497635"/>
          </a:solidFill>
        </p:spPr>
        <p:txBody>
          <a:bodyPr wrap="square" lIns="216000" rtlCol="0" anchor="ctr" anchorCtr="0">
            <a:normAutofit fontScale="92500"/>
          </a:bodyPr>
          <a:lstStyle/>
          <a:p>
            <a:r>
              <a:rPr lang="da-DK" sz="2800" dirty="0">
                <a:solidFill>
                  <a:schemeClr val="bg1"/>
                </a:solidFill>
              </a:rPr>
              <a:t>LIVSDUELIGHED – på et fundament af læring, trivsel og udvikling</a:t>
            </a:r>
          </a:p>
        </p:txBody>
      </p:sp>
    </p:spTree>
    <p:extLst>
      <p:ext uri="{BB962C8B-B14F-4D97-AF65-F5344CB8AC3E}">
        <p14:creationId xmlns:p14="http://schemas.microsoft.com/office/powerpoint/2010/main" val="324855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3">
            <a:extLst>
              <a:ext uri="{FF2B5EF4-FFF2-40B4-BE49-F238E27FC236}">
                <a16:creationId xmlns="" xmlns:a16="http://schemas.microsoft.com/office/drawing/2014/main" id="{CF077F71-C89B-8042-801B-BEED0762E3E1}"/>
              </a:ext>
            </a:extLst>
          </p:cNvPr>
          <p:cNvSpPr>
            <a:spLocks noGrp="1"/>
          </p:cNvSpPr>
          <p:nvPr>
            <p:ph type="title"/>
          </p:nvPr>
        </p:nvSpPr>
        <p:spPr>
          <a:xfrm>
            <a:off x="-2084" y="3551245"/>
            <a:ext cx="8906241" cy="936562"/>
          </a:xfrm>
          <a:solidFill>
            <a:schemeClr val="bg1">
              <a:lumMod val="50000"/>
              <a:alpha val="62000"/>
            </a:schemeClr>
          </a:solidFill>
        </p:spPr>
        <p:txBody>
          <a:bodyPr wrap="square" lIns="288000" tIns="144000" rIns="180000" bIns="180000">
            <a:spAutoFit/>
          </a:bodyPr>
          <a:lstStyle/>
          <a:p>
            <a:r>
              <a:rPr lang="da-DK" b="1" dirty="0">
                <a:solidFill>
                  <a:schemeClr val="bg1"/>
                </a:solidFill>
              </a:rPr>
              <a:t>Samarbejde - en del af noget større </a:t>
            </a:r>
            <a:endParaRPr lang="da-DK" dirty="0">
              <a:solidFill>
                <a:schemeClr val="bg1"/>
              </a:solidFill>
            </a:endParaRPr>
          </a:p>
        </p:txBody>
      </p:sp>
      <p:pic>
        <p:nvPicPr>
          <p:cNvPr id="4" name="Billede 3" descr="Randers specialskole logo">
            <a:extLst>
              <a:ext uri="{FF2B5EF4-FFF2-40B4-BE49-F238E27FC236}">
                <a16:creationId xmlns="" xmlns:a16="http://schemas.microsoft.com/office/drawing/2014/main" id="{F6331D86-34C2-CD46-AA99-9B0D4C7E5D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Tree>
    <p:extLst>
      <p:ext uri="{BB962C8B-B14F-4D97-AF65-F5344CB8AC3E}">
        <p14:creationId xmlns:p14="http://schemas.microsoft.com/office/powerpoint/2010/main" val="3663393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947063-5614-564C-9269-A9C50492264F}"/>
              </a:ext>
            </a:extLst>
          </p:cNvPr>
          <p:cNvSpPr>
            <a:spLocks noGrp="1"/>
          </p:cNvSpPr>
          <p:nvPr>
            <p:ph type="title"/>
          </p:nvPr>
        </p:nvSpPr>
        <p:spPr/>
        <p:txBody>
          <a:bodyPr/>
          <a:lstStyle/>
          <a:p>
            <a:r>
              <a:rPr lang="da-DK" dirty="0">
                <a:solidFill>
                  <a:schemeClr val="bg1"/>
                </a:solidFill>
              </a:rPr>
              <a:t>Samarbejde - en del af noget større </a:t>
            </a:r>
          </a:p>
        </p:txBody>
      </p:sp>
      <p:sp>
        <p:nvSpPr>
          <p:cNvPr id="3" name="Pladsholder til indhold 2">
            <a:extLst>
              <a:ext uri="{FF2B5EF4-FFF2-40B4-BE49-F238E27FC236}">
                <a16:creationId xmlns="" xmlns:a16="http://schemas.microsoft.com/office/drawing/2014/main" id="{C115D542-538A-F948-9DDD-362962FD8EA4}"/>
              </a:ext>
            </a:extLst>
          </p:cNvPr>
          <p:cNvSpPr>
            <a:spLocks noGrp="1"/>
          </p:cNvSpPr>
          <p:nvPr>
            <p:ph idx="1"/>
          </p:nvPr>
        </p:nvSpPr>
        <p:spPr>
          <a:xfrm>
            <a:off x="838199" y="1825626"/>
            <a:ext cx="4838701" cy="2836316"/>
          </a:xfrm>
        </p:spPr>
        <p:txBody>
          <a:bodyPr>
            <a:noAutofit/>
          </a:bodyPr>
          <a:lstStyle/>
          <a:p>
            <a:pPr marL="0" indent="0">
              <a:buNone/>
            </a:pPr>
            <a:r>
              <a:rPr lang="da-DK" sz="2600" b="1" dirty="0">
                <a:solidFill>
                  <a:schemeClr val="bg1"/>
                </a:solidFill>
                <a:latin typeface="Calibri" panose="020F0502020204030204" pitchFamily="34" charset="0"/>
                <a:cs typeface="Calibri" panose="020F0502020204030204" pitchFamily="34" charset="0"/>
              </a:rPr>
              <a:t>Målsætning </a:t>
            </a:r>
          </a:p>
          <a:p>
            <a:pPr lvl="0">
              <a:buFont typeface="Wingdings" pitchFamily="2" charset="2"/>
              <a:buChar char="§"/>
            </a:pPr>
            <a:r>
              <a:rPr lang="da-DK" dirty="0">
                <a:solidFill>
                  <a:schemeClr val="bg1"/>
                </a:solidFill>
                <a:latin typeface="+mj-lt"/>
              </a:rPr>
              <a:t>Vi er en naturlig del af samfundet.</a:t>
            </a:r>
          </a:p>
          <a:p>
            <a:pPr lvl="0">
              <a:buFont typeface="Wingdings" pitchFamily="2" charset="2"/>
              <a:buChar char="§"/>
            </a:pPr>
            <a:r>
              <a:rPr lang="da-DK" dirty="0">
                <a:solidFill>
                  <a:schemeClr val="bg1"/>
                </a:solidFill>
                <a:latin typeface="+mj-lt"/>
              </a:rPr>
              <a:t>Vi balancerer vores praksis i samspillet med de tendenser der kontinuerligt opstår omkring os.</a:t>
            </a:r>
          </a:p>
          <a:p>
            <a:pPr lvl="0">
              <a:buFont typeface="Wingdings" pitchFamily="2" charset="2"/>
              <a:buChar char="§"/>
            </a:pPr>
            <a:r>
              <a:rPr lang="da-DK" dirty="0">
                <a:solidFill>
                  <a:schemeClr val="bg1"/>
                </a:solidFill>
                <a:latin typeface="+mj-lt"/>
              </a:rPr>
              <a:t>Vi påvirker og lader os påvirke af forskellige strømninger.</a:t>
            </a:r>
            <a:endParaRPr lang="da-DK" dirty="0">
              <a:solidFill>
                <a:schemeClr val="bg1"/>
              </a:solidFill>
              <a:effectLst/>
              <a:latin typeface="+mj-lt"/>
            </a:endParaRPr>
          </a:p>
        </p:txBody>
      </p:sp>
      <p:pic>
        <p:nvPicPr>
          <p:cNvPr id="5" name="Billede 4" descr="Randers specialskole logo">
            <a:extLst>
              <a:ext uri="{FF2B5EF4-FFF2-40B4-BE49-F238E27FC236}">
                <a16:creationId xmlns="" xmlns:a16="http://schemas.microsoft.com/office/drawing/2014/main" id="{990DC7F8-2F2D-E24F-9B01-0DB0C0B1B5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Pladsholder til indhold 2">
            <a:extLst>
              <a:ext uri="{FF2B5EF4-FFF2-40B4-BE49-F238E27FC236}">
                <a16:creationId xmlns="" xmlns:a16="http://schemas.microsoft.com/office/drawing/2014/main" id="{C03A2364-5C3B-5045-A299-79D278539CE9}"/>
              </a:ext>
            </a:extLst>
          </p:cNvPr>
          <p:cNvSpPr txBox="1">
            <a:spLocks/>
          </p:cNvSpPr>
          <p:nvPr/>
        </p:nvSpPr>
        <p:spPr>
          <a:xfrm>
            <a:off x="6007099" y="1825624"/>
            <a:ext cx="5475367" cy="3635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600" b="1" dirty="0">
                <a:solidFill>
                  <a:schemeClr val="bg1"/>
                </a:solidFill>
                <a:latin typeface="Calibri" panose="020F0502020204030204" pitchFamily="34" charset="0"/>
                <a:cs typeface="Calibri" panose="020F0502020204030204" pitchFamily="34" charset="0"/>
              </a:rPr>
              <a:t>Indsatser</a:t>
            </a:r>
          </a:p>
          <a:p>
            <a:pPr marL="285750" lvl="0" indent="-285750">
              <a:buFont typeface="Wingdings" pitchFamily="2" charset="2"/>
              <a:buChar char="§"/>
            </a:pPr>
            <a:r>
              <a:rPr lang="da-DK" dirty="0">
                <a:solidFill>
                  <a:schemeClr val="bg1"/>
                </a:solidFill>
                <a:latin typeface="+mj-lt"/>
              </a:rPr>
              <a:t>PPR</a:t>
            </a:r>
          </a:p>
          <a:p>
            <a:pPr marL="285750" lvl="0" indent="-285750">
              <a:buFont typeface="Wingdings" pitchFamily="2" charset="2"/>
              <a:buChar char="§"/>
            </a:pPr>
            <a:r>
              <a:rPr lang="da-DK" dirty="0">
                <a:solidFill>
                  <a:schemeClr val="bg1"/>
                </a:solidFill>
                <a:latin typeface="+mj-lt"/>
              </a:rPr>
              <a:t>UU</a:t>
            </a:r>
          </a:p>
          <a:p>
            <a:pPr marL="285750" lvl="0" indent="-285750">
              <a:buFont typeface="Wingdings" pitchFamily="2" charset="2"/>
              <a:buChar char="§"/>
            </a:pPr>
            <a:r>
              <a:rPr lang="da-DK" dirty="0">
                <a:solidFill>
                  <a:schemeClr val="bg1"/>
                </a:solidFill>
                <a:latin typeface="+mj-lt"/>
              </a:rPr>
              <a:t>Aflastning og botilbud</a:t>
            </a:r>
          </a:p>
          <a:p>
            <a:pPr marL="285750" lvl="0" indent="-285750">
              <a:buFont typeface="Wingdings" pitchFamily="2" charset="2"/>
              <a:buChar char="§"/>
            </a:pPr>
            <a:r>
              <a:rPr lang="da-DK" dirty="0">
                <a:solidFill>
                  <a:schemeClr val="bg1"/>
                </a:solidFill>
                <a:latin typeface="+mj-lt"/>
              </a:rPr>
              <a:t>Forvaltning, Det samlede skolevæsen og Sundhedsområdet</a:t>
            </a:r>
          </a:p>
        </p:txBody>
      </p:sp>
    </p:spTree>
    <p:extLst>
      <p:ext uri="{BB962C8B-B14F-4D97-AF65-F5344CB8AC3E}">
        <p14:creationId xmlns:p14="http://schemas.microsoft.com/office/powerpoint/2010/main" val="5498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3">
            <a:extLst>
              <a:ext uri="{FF2B5EF4-FFF2-40B4-BE49-F238E27FC236}">
                <a16:creationId xmlns="" xmlns:a16="http://schemas.microsoft.com/office/drawing/2014/main" id="{CF077F71-C89B-8042-801B-BEED0762E3E1}"/>
              </a:ext>
            </a:extLst>
          </p:cNvPr>
          <p:cNvSpPr>
            <a:spLocks noGrp="1"/>
          </p:cNvSpPr>
          <p:nvPr>
            <p:ph type="title"/>
          </p:nvPr>
        </p:nvSpPr>
        <p:spPr>
          <a:xfrm>
            <a:off x="-2086" y="1150519"/>
            <a:ext cx="12194086" cy="3651151"/>
          </a:xfrm>
          <a:solidFill>
            <a:schemeClr val="bg1">
              <a:lumMod val="50000"/>
              <a:alpha val="62000"/>
            </a:schemeClr>
          </a:solidFill>
        </p:spPr>
        <p:txBody>
          <a:bodyPr wrap="square" lIns="288000" tIns="144000" rIns="180000" bIns="180000">
            <a:spAutoFit/>
          </a:bodyPr>
          <a:lstStyle/>
          <a:p>
            <a:r>
              <a:rPr lang="da-DK" sz="6000" b="1" dirty="0">
                <a:solidFill>
                  <a:schemeClr val="bg1"/>
                </a:solidFill>
                <a:latin typeface="Calibri" panose="020F0502020204030204" pitchFamily="34" charset="0"/>
                <a:cs typeface="Calibri" panose="020F0502020204030204" pitchFamily="34" charset="0"/>
              </a:rPr>
              <a:t>Sammenhængskraft </a:t>
            </a:r>
            <a:br>
              <a:rPr lang="da-DK" sz="6000" b="1" dirty="0">
                <a:solidFill>
                  <a:schemeClr val="bg1"/>
                </a:solidFill>
                <a:latin typeface="Calibri" panose="020F0502020204030204" pitchFamily="34" charset="0"/>
                <a:cs typeface="Calibri" panose="020F0502020204030204" pitchFamily="34" charset="0"/>
              </a:rPr>
            </a:br>
            <a:r>
              <a:rPr lang="da-DK" sz="6000" b="1" dirty="0">
                <a:solidFill>
                  <a:schemeClr val="bg1"/>
                </a:solidFill>
                <a:latin typeface="Calibri" panose="020F0502020204030204" pitchFamily="34" charset="0"/>
                <a:cs typeface="Calibri" panose="020F0502020204030204" pitchFamily="34" charset="0"/>
              </a:rPr>
              <a:t>og kvalitet</a:t>
            </a:r>
            <a:r>
              <a:rPr lang="da-DK" sz="6000" b="1" dirty="0">
                <a:solidFill>
                  <a:schemeClr val="bg1"/>
                </a:solidFill>
              </a:rPr>
              <a:t/>
            </a:r>
            <a:br>
              <a:rPr lang="da-DK" sz="6000" b="1" dirty="0">
                <a:solidFill>
                  <a:schemeClr val="bg1"/>
                </a:solidFill>
              </a:rPr>
            </a:br>
            <a:r>
              <a:rPr lang="da-DK" sz="6000" dirty="0">
                <a:solidFill>
                  <a:schemeClr val="bg1"/>
                </a:solidFill>
                <a:latin typeface="+mj-lt"/>
              </a:rPr>
              <a:t>Strategiske spor for </a:t>
            </a:r>
            <a:r>
              <a:rPr lang="da-DK" sz="6000" dirty="0" smtClean="0">
                <a:solidFill>
                  <a:schemeClr val="bg1"/>
                </a:solidFill>
                <a:latin typeface="+mj-lt"/>
              </a:rPr>
              <a:t/>
            </a:r>
            <a:br>
              <a:rPr lang="da-DK" sz="6000" dirty="0" smtClean="0">
                <a:solidFill>
                  <a:schemeClr val="bg1"/>
                </a:solidFill>
                <a:latin typeface="+mj-lt"/>
              </a:rPr>
            </a:br>
            <a:r>
              <a:rPr lang="da-DK" sz="6000" dirty="0" smtClean="0">
                <a:solidFill>
                  <a:schemeClr val="bg1"/>
                </a:solidFill>
                <a:latin typeface="+mj-lt"/>
              </a:rPr>
              <a:t>Randers </a:t>
            </a:r>
            <a:r>
              <a:rPr lang="da-DK" sz="6000" dirty="0">
                <a:solidFill>
                  <a:schemeClr val="bg1"/>
                </a:solidFill>
                <a:latin typeface="+mj-lt"/>
              </a:rPr>
              <a:t>Specialskole </a:t>
            </a:r>
            <a:endParaRPr lang="da-DK" sz="6000" dirty="0">
              <a:solidFill>
                <a:schemeClr val="bg1"/>
              </a:solidFill>
            </a:endParaRPr>
          </a:p>
        </p:txBody>
      </p:sp>
      <p:pic>
        <p:nvPicPr>
          <p:cNvPr id="4" name="Billede 3" descr="Randers specialskole logo">
            <a:extLst>
              <a:ext uri="{FF2B5EF4-FFF2-40B4-BE49-F238E27FC236}">
                <a16:creationId xmlns="" xmlns:a16="http://schemas.microsoft.com/office/drawing/2014/main" id="{F6331D86-34C2-CD46-AA99-9B0D4C7E5D97}"/>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Tree>
    <p:extLst>
      <p:ext uri="{BB962C8B-B14F-4D97-AF65-F5344CB8AC3E}">
        <p14:creationId xmlns:p14="http://schemas.microsoft.com/office/powerpoint/2010/main" val="83319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Billede 6" descr="Randers specialskole logo">
            <a:extLst>
              <a:ext uri="{FF2B5EF4-FFF2-40B4-BE49-F238E27FC236}">
                <a16:creationId xmlns="" xmlns:a16="http://schemas.microsoft.com/office/drawing/2014/main" id="{0195AD7E-A429-EB48-8D4B-71F4F11BFF8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Titel 3">
            <a:extLst>
              <a:ext uri="{FF2B5EF4-FFF2-40B4-BE49-F238E27FC236}">
                <a16:creationId xmlns="" xmlns:a16="http://schemas.microsoft.com/office/drawing/2014/main" id="{3F44D8E6-EEC0-9745-8FE7-B14604E6FC1D}"/>
              </a:ext>
            </a:extLst>
          </p:cNvPr>
          <p:cNvSpPr txBox="1">
            <a:spLocks/>
          </p:cNvSpPr>
          <p:nvPr/>
        </p:nvSpPr>
        <p:spPr>
          <a:xfrm>
            <a:off x="19416" y="1399593"/>
            <a:ext cx="10515600" cy="3374152"/>
          </a:xfrm>
          <a:prstGeom prst="rect">
            <a:avLst/>
          </a:prstGeom>
          <a:solidFill>
            <a:schemeClr val="bg1">
              <a:lumMod val="50000"/>
              <a:alpha val="62000"/>
            </a:schemeClr>
          </a:solidFill>
        </p:spPr>
        <p:txBody>
          <a:bodyPr vert="horz" lIns="288000" tIns="144000" rIns="180000" bIns="180000" rtlCol="0" anchor="b">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4400" b="1" dirty="0">
                <a:solidFill>
                  <a:schemeClr val="bg1"/>
                </a:solidFill>
                <a:latin typeface="Calibri" panose="020F0502020204030204" pitchFamily="34" charset="0"/>
                <a:cs typeface="Calibri" panose="020F0502020204030204" pitchFamily="34" charset="0"/>
              </a:rPr>
              <a:t>Fem spor </a:t>
            </a:r>
            <a:r>
              <a:rPr lang="da-DK" sz="4400" dirty="0">
                <a:solidFill>
                  <a:schemeClr val="bg1"/>
                </a:solidFill>
              </a:rPr>
              <a:t/>
            </a:r>
            <a:br>
              <a:rPr lang="da-DK" sz="4400" dirty="0">
                <a:solidFill>
                  <a:schemeClr val="bg1"/>
                </a:solidFill>
              </a:rPr>
            </a:br>
            <a:r>
              <a:rPr lang="da-DK" sz="4400" dirty="0">
                <a:solidFill>
                  <a:schemeClr val="bg1"/>
                </a:solidFill>
              </a:rPr>
              <a:t>De mest betydningsfulde perspektiver ud fra et forældre- og medarbejdersynspunkt i forhold til </a:t>
            </a:r>
            <a:r>
              <a:rPr lang="da-DK" sz="4400" dirty="0" smtClean="0">
                <a:solidFill>
                  <a:schemeClr val="bg1"/>
                </a:solidFill>
              </a:rPr>
              <a:t>fundamentet </a:t>
            </a:r>
            <a:r>
              <a:rPr lang="da-DK" sz="4400" dirty="0">
                <a:solidFill>
                  <a:schemeClr val="bg1"/>
                </a:solidFill>
              </a:rPr>
              <a:t>for </a:t>
            </a:r>
            <a:endParaRPr lang="da-DK" sz="4400" dirty="0" smtClean="0">
              <a:solidFill>
                <a:schemeClr val="bg1"/>
              </a:solidFill>
            </a:endParaRPr>
          </a:p>
          <a:p>
            <a:pPr algn="l"/>
            <a:r>
              <a:rPr lang="da-DK" sz="4400" dirty="0" smtClean="0">
                <a:solidFill>
                  <a:schemeClr val="bg1"/>
                </a:solidFill>
              </a:rPr>
              <a:t>Randers Specialskole</a:t>
            </a:r>
            <a:endParaRPr lang="da-DK" sz="4400" dirty="0">
              <a:solidFill>
                <a:schemeClr val="bg1"/>
              </a:solidFill>
            </a:endParaRPr>
          </a:p>
        </p:txBody>
      </p:sp>
      <p:sp>
        <p:nvSpPr>
          <p:cNvPr id="3" name="Titel 2"/>
          <p:cNvSpPr>
            <a:spLocks noGrp="1"/>
          </p:cNvSpPr>
          <p:nvPr>
            <p:ph type="ctrTitle"/>
          </p:nvPr>
        </p:nvSpPr>
        <p:spPr>
          <a:xfrm>
            <a:off x="1524000" y="-2387600"/>
            <a:ext cx="9144000" cy="2387600"/>
          </a:xfrm>
        </p:spPr>
        <p:txBody>
          <a:bodyPr anchor="b"/>
          <a:lstStyle>
            <a:lvl1pPr algn="ctr">
              <a:defRPr sz="6000"/>
            </a:lvl1pPr>
          </a:lstStyle>
          <a:p>
            <a:r>
              <a:rPr lang="da-DK" smtClean="0"/>
              <a:t>Fem spor</a:t>
            </a:r>
            <a:endParaRPr lang="da-DK"/>
          </a:p>
        </p:txBody>
      </p:sp>
    </p:spTree>
    <p:extLst>
      <p:ext uri="{BB962C8B-B14F-4D97-AF65-F5344CB8AC3E}">
        <p14:creationId xmlns:p14="http://schemas.microsoft.com/office/powerpoint/2010/main" val="2798909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Billede 13" descr="Randers specialskole logo">
            <a:extLst>
              <a:ext uri="{FF2B5EF4-FFF2-40B4-BE49-F238E27FC236}">
                <a16:creationId xmlns="" xmlns:a16="http://schemas.microsoft.com/office/drawing/2014/main" id="{799CCFAD-0D5C-4048-BDF5-914CEE9C5E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98696" y="4912047"/>
            <a:ext cx="2793304" cy="1945953"/>
          </a:xfrm>
          <a:prstGeom prst="rect">
            <a:avLst/>
          </a:prstGeom>
        </p:spPr>
      </p:pic>
      <p:grpSp>
        <p:nvGrpSpPr>
          <p:cNvPr id="2" name="Gruppe 1" descr="Tekstboks 1">
            <a:extLst>
              <a:ext uri="{FF2B5EF4-FFF2-40B4-BE49-F238E27FC236}">
                <a16:creationId xmlns="" xmlns:a16="http://schemas.microsoft.com/office/drawing/2014/main" id="{6FAFE34A-526E-3D48-AC5E-C6CF5199B702}"/>
              </a:ext>
            </a:extLst>
          </p:cNvPr>
          <p:cNvGrpSpPr/>
          <p:nvPr/>
        </p:nvGrpSpPr>
        <p:grpSpPr>
          <a:xfrm>
            <a:off x="187890" y="448684"/>
            <a:ext cx="2267212" cy="4361060"/>
            <a:chOff x="187890" y="829859"/>
            <a:chExt cx="2267212" cy="4361060"/>
          </a:xfrm>
        </p:grpSpPr>
        <p:sp>
          <p:nvSpPr>
            <p:cNvPr id="9" name="Tekstfelt 8">
              <a:extLst>
                <a:ext uri="{FF2B5EF4-FFF2-40B4-BE49-F238E27FC236}">
                  <a16:creationId xmlns="" xmlns:a16="http://schemas.microsoft.com/office/drawing/2014/main" id="{0794EFEC-B978-3C45-9746-F052D4F58451}"/>
                </a:ext>
              </a:extLst>
            </p:cNvPr>
            <p:cNvSpPr txBox="1"/>
            <p:nvPr/>
          </p:nvSpPr>
          <p:spPr>
            <a:xfrm>
              <a:off x="187891" y="1807007"/>
              <a:ext cx="2267211" cy="3383912"/>
            </a:xfrm>
            <a:prstGeom prst="rect">
              <a:avLst/>
            </a:prstGeom>
            <a:solidFill>
              <a:srgbClr val="7B9E34"/>
            </a:solidFill>
          </p:spPr>
          <p:txBody>
            <a:bodyPr wrap="square" rtlCol="0">
              <a:noAutofit/>
            </a:bodyPr>
            <a:lstStyle/>
            <a:p>
              <a:pPr marL="285750" lvl="0" indent="-285750">
                <a:buFont typeface="Wingdings" pitchFamily="2" charset="2"/>
                <a:buChar char="§"/>
              </a:pPr>
              <a:endParaRPr lang="da-DK" dirty="0">
                <a:solidFill>
                  <a:schemeClr val="bg1"/>
                </a:solidFill>
              </a:endParaRPr>
            </a:p>
            <a:p>
              <a:pPr marL="285750" lvl="0" indent="-285750">
                <a:buFont typeface="Wingdings" pitchFamily="2" charset="2"/>
                <a:buChar char="§"/>
              </a:pPr>
              <a:r>
                <a:rPr lang="da-DK" dirty="0">
                  <a:solidFill>
                    <a:schemeClr val="bg1"/>
                  </a:solidFill>
                </a:rPr>
                <a:t>Medinddragelse </a:t>
              </a:r>
              <a:br>
                <a:rPr lang="da-DK" dirty="0">
                  <a:solidFill>
                    <a:schemeClr val="bg1"/>
                  </a:solidFill>
                </a:rPr>
              </a:br>
              <a:r>
                <a:rPr lang="da-DK" dirty="0">
                  <a:solidFill>
                    <a:schemeClr val="bg1"/>
                  </a:solidFill>
                </a:rPr>
                <a:t>og tryghed for forældre og medarbejdere</a:t>
              </a:r>
            </a:p>
            <a:p>
              <a:pPr marL="285750" lvl="0" indent="-285750">
                <a:buFont typeface="Wingdings" pitchFamily="2" charset="2"/>
                <a:buChar char="§"/>
              </a:pPr>
              <a:r>
                <a:rPr lang="da-DK" dirty="0">
                  <a:solidFill>
                    <a:schemeClr val="bg1"/>
                  </a:solidFill>
                </a:rPr>
                <a:t>Til elevens bedste</a:t>
              </a:r>
            </a:p>
          </p:txBody>
        </p:sp>
        <p:sp>
          <p:nvSpPr>
            <p:cNvPr id="8" name="Tekstfelt 7">
              <a:extLst>
                <a:ext uri="{FF2B5EF4-FFF2-40B4-BE49-F238E27FC236}">
                  <a16:creationId xmlns="" xmlns:a16="http://schemas.microsoft.com/office/drawing/2014/main" id="{7555F33E-67ED-794B-A144-458B96DB18A3}"/>
                </a:ext>
              </a:extLst>
            </p:cNvPr>
            <p:cNvSpPr txBox="1"/>
            <p:nvPr/>
          </p:nvSpPr>
          <p:spPr>
            <a:xfrm>
              <a:off x="187890" y="829859"/>
              <a:ext cx="2267211" cy="923330"/>
            </a:xfrm>
            <a:prstGeom prst="rect">
              <a:avLst/>
            </a:prstGeom>
            <a:solidFill>
              <a:srgbClr val="497635"/>
            </a:solidFill>
          </p:spPr>
          <p:txBody>
            <a:bodyPr wrap="square" rtlCol="0">
              <a:noAutofit/>
            </a:bodyPr>
            <a:lstStyle/>
            <a:p>
              <a:pPr algn="ctr"/>
              <a:r>
                <a:rPr lang="da-DK" sz="2000" b="1" kern="900" dirty="0">
                  <a:solidFill>
                    <a:schemeClr val="bg1"/>
                  </a:solidFill>
                </a:rPr>
                <a:t>Visitation, revisitation og omplacering</a:t>
              </a:r>
            </a:p>
          </p:txBody>
        </p:sp>
      </p:grpSp>
      <p:grpSp>
        <p:nvGrpSpPr>
          <p:cNvPr id="3" name="Gruppe 2" descr="Tekstboks 2">
            <a:extLst>
              <a:ext uri="{FF2B5EF4-FFF2-40B4-BE49-F238E27FC236}">
                <a16:creationId xmlns="" xmlns:a16="http://schemas.microsoft.com/office/drawing/2014/main" id="{8BA32D31-028E-F841-8136-D0E15B05036B}"/>
              </a:ext>
            </a:extLst>
          </p:cNvPr>
          <p:cNvGrpSpPr/>
          <p:nvPr/>
        </p:nvGrpSpPr>
        <p:grpSpPr>
          <a:xfrm>
            <a:off x="2575141" y="448686"/>
            <a:ext cx="2267212" cy="4361058"/>
            <a:chOff x="2575142" y="829858"/>
            <a:chExt cx="2267212" cy="4361058"/>
          </a:xfrm>
        </p:grpSpPr>
        <p:sp>
          <p:nvSpPr>
            <p:cNvPr id="15" name="Tekstfelt 14">
              <a:extLst>
                <a:ext uri="{FF2B5EF4-FFF2-40B4-BE49-F238E27FC236}">
                  <a16:creationId xmlns="" xmlns:a16="http://schemas.microsoft.com/office/drawing/2014/main" id="{25218DD7-BE2C-E74C-B36B-724308ED0634}"/>
                </a:ext>
              </a:extLst>
            </p:cNvPr>
            <p:cNvSpPr txBox="1"/>
            <p:nvPr/>
          </p:nvSpPr>
          <p:spPr>
            <a:xfrm>
              <a:off x="2575143" y="1807008"/>
              <a:ext cx="2267211" cy="3383908"/>
            </a:xfrm>
            <a:prstGeom prst="rect">
              <a:avLst/>
            </a:prstGeom>
            <a:solidFill>
              <a:srgbClr val="7B9E34"/>
            </a:solidFill>
          </p:spPr>
          <p:txBody>
            <a:bodyPr wrap="square" rtlCol="0">
              <a:noAutofit/>
            </a:bodyPr>
            <a:lstStyle/>
            <a:p>
              <a:pPr marL="285750" lvl="0" indent="-285750">
                <a:buFont typeface="Wingdings" pitchFamily="2" charset="2"/>
                <a:buChar char="§"/>
              </a:pPr>
              <a:endParaRPr lang="da-DK" dirty="0">
                <a:solidFill>
                  <a:schemeClr val="bg1"/>
                </a:solidFill>
              </a:endParaRPr>
            </a:p>
            <a:p>
              <a:pPr marL="285750" lvl="0" indent="-285750">
                <a:buFont typeface="Wingdings" pitchFamily="2" charset="2"/>
                <a:buChar char="§"/>
              </a:pPr>
              <a:r>
                <a:rPr lang="da-DK" dirty="0">
                  <a:solidFill>
                    <a:schemeClr val="bg1"/>
                  </a:solidFill>
                </a:rPr>
                <a:t>Skole/hjem-samtaler</a:t>
              </a:r>
            </a:p>
            <a:p>
              <a:pPr marL="285750" lvl="0" indent="-285750">
                <a:buFont typeface="Wingdings" pitchFamily="2" charset="2"/>
                <a:buChar char="§"/>
              </a:pPr>
              <a:r>
                <a:rPr lang="da-DK" dirty="0">
                  <a:solidFill>
                    <a:schemeClr val="bg1"/>
                  </a:solidFill>
                </a:rPr>
                <a:t>Netværksmøder</a:t>
              </a:r>
            </a:p>
            <a:p>
              <a:pPr marL="285750" lvl="0" indent="-285750">
                <a:buFont typeface="Wingdings" pitchFamily="2" charset="2"/>
                <a:buChar char="§"/>
              </a:pPr>
              <a:r>
                <a:rPr lang="da-DK" dirty="0">
                  <a:solidFill>
                    <a:schemeClr val="bg1"/>
                  </a:solidFill>
                </a:rPr>
                <a:t>Gennemsigtighed</a:t>
              </a:r>
            </a:p>
          </p:txBody>
        </p:sp>
        <p:sp>
          <p:nvSpPr>
            <p:cNvPr id="16" name="Tekstfelt 15">
              <a:extLst>
                <a:ext uri="{FF2B5EF4-FFF2-40B4-BE49-F238E27FC236}">
                  <a16:creationId xmlns="" xmlns:a16="http://schemas.microsoft.com/office/drawing/2014/main" id="{215B3E24-2052-C041-91B0-8D3BBB18F5E3}"/>
                </a:ext>
              </a:extLst>
            </p:cNvPr>
            <p:cNvSpPr txBox="1"/>
            <p:nvPr/>
          </p:nvSpPr>
          <p:spPr>
            <a:xfrm>
              <a:off x="2575142" y="829858"/>
              <a:ext cx="2267211" cy="923329"/>
            </a:xfrm>
            <a:prstGeom prst="rect">
              <a:avLst/>
            </a:prstGeom>
            <a:solidFill>
              <a:srgbClr val="497635"/>
            </a:solidFill>
          </p:spPr>
          <p:txBody>
            <a:bodyPr wrap="square" lIns="36000" rIns="36000" rtlCol="0" anchor="ctr" anchorCtr="0">
              <a:noAutofit/>
            </a:bodyPr>
            <a:lstStyle/>
            <a:p>
              <a:pPr algn="ctr"/>
              <a:r>
                <a:rPr lang="da-DK" sz="2000" b="1" dirty="0" err="1">
                  <a:solidFill>
                    <a:schemeClr val="bg1"/>
                  </a:solidFill>
                </a:rPr>
                <a:t>Forældre-samarbejde</a:t>
              </a:r>
              <a:endParaRPr lang="da-DK" sz="2000" b="1" dirty="0">
                <a:solidFill>
                  <a:schemeClr val="bg1"/>
                </a:solidFill>
              </a:endParaRPr>
            </a:p>
          </p:txBody>
        </p:sp>
      </p:grpSp>
      <p:grpSp>
        <p:nvGrpSpPr>
          <p:cNvPr id="4" name="Gruppe 3" descr="Tekstboks 3">
            <a:extLst>
              <a:ext uri="{FF2B5EF4-FFF2-40B4-BE49-F238E27FC236}">
                <a16:creationId xmlns="" xmlns:a16="http://schemas.microsoft.com/office/drawing/2014/main" id="{CDE3ADDA-8F2D-BE43-9FAD-B62991F8EC83}"/>
              </a:ext>
            </a:extLst>
          </p:cNvPr>
          <p:cNvGrpSpPr/>
          <p:nvPr/>
        </p:nvGrpSpPr>
        <p:grpSpPr>
          <a:xfrm>
            <a:off x="4962392" y="448680"/>
            <a:ext cx="2267212" cy="4361064"/>
            <a:chOff x="4962394" y="829856"/>
            <a:chExt cx="2267212" cy="4361064"/>
          </a:xfrm>
        </p:grpSpPr>
        <p:sp>
          <p:nvSpPr>
            <p:cNvPr id="17" name="Tekstfelt 16">
              <a:extLst>
                <a:ext uri="{FF2B5EF4-FFF2-40B4-BE49-F238E27FC236}">
                  <a16:creationId xmlns="" xmlns:a16="http://schemas.microsoft.com/office/drawing/2014/main" id="{EE8C6B83-F22E-E344-8039-E7216DEB056B}"/>
                </a:ext>
              </a:extLst>
            </p:cNvPr>
            <p:cNvSpPr txBox="1"/>
            <p:nvPr/>
          </p:nvSpPr>
          <p:spPr>
            <a:xfrm>
              <a:off x="4962395" y="1807005"/>
              <a:ext cx="2267211" cy="3383915"/>
            </a:xfrm>
            <a:prstGeom prst="rect">
              <a:avLst/>
            </a:prstGeom>
            <a:solidFill>
              <a:srgbClr val="7B9E34"/>
            </a:solidFill>
          </p:spPr>
          <p:txBody>
            <a:bodyPr wrap="square" rtlCol="0">
              <a:noAutofit/>
            </a:bodyPr>
            <a:lstStyle/>
            <a:p>
              <a:pPr marL="285750" lvl="0" indent="-285750">
                <a:buFont typeface="Wingdings" pitchFamily="2" charset="2"/>
                <a:buChar char="§"/>
              </a:pPr>
              <a:endParaRPr lang="da-DK" dirty="0">
                <a:solidFill>
                  <a:schemeClr val="bg1"/>
                </a:solidFill>
              </a:endParaRPr>
            </a:p>
            <a:p>
              <a:pPr marL="285750" lvl="0" indent="-285750">
                <a:buFont typeface="Wingdings" pitchFamily="2" charset="2"/>
                <a:buChar char="§"/>
              </a:pPr>
              <a:r>
                <a:rPr lang="da-DK" dirty="0">
                  <a:solidFill>
                    <a:schemeClr val="bg1"/>
                  </a:solidFill>
                </a:rPr>
                <a:t>Kendskab til de fysiske matrikler</a:t>
              </a:r>
            </a:p>
            <a:p>
              <a:pPr marL="285750" lvl="0" indent="-285750">
                <a:buFont typeface="Wingdings" pitchFamily="2" charset="2"/>
                <a:buChar char="§"/>
              </a:pPr>
              <a:r>
                <a:rPr lang="da-DK" dirty="0">
                  <a:solidFill>
                    <a:schemeClr val="bg1"/>
                  </a:solidFill>
                </a:rPr>
                <a:t>Kendskab til målgrupperne</a:t>
              </a:r>
            </a:p>
            <a:p>
              <a:pPr marL="285750" lvl="0" indent="-285750">
                <a:buFont typeface="Wingdings" pitchFamily="2" charset="2"/>
                <a:buChar char="§"/>
              </a:pPr>
              <a:r>
                <a:rPr lang="da-DK" dirty="0">
                  <a:solidFill>
                    <a:schemeClr val="bg1"/>
                  </a:solidFill>
                </a:rPr>
                <a:t>Kendskab til kompetencerne og pædagogik</a:t>
              </a:r>
            </a:p>
            <a:p>
              <a:pPr marL="285750" lvl="0" indent="-285750">
                <a:buFont typeface="Wingdings" pitchFamily="2" charset="2"/>
                <a:buChar char="§"/>
              </a:pPr>
              <a:r>
                <a:rPr lang="da-DK" dirty="0">
                  <a:solidFill>
                    <a:schemeClr val="bg1"/>
                  </a:solidFill>
                </a:rPr>
                <a:t>Kendskab medarbejdere imellem</a:t>
              </a:r>
            </a:p>
          </p:txBody>
        </p:sp>
        <p:sp>
          <p:nvSpPr>
            <p:cNvPr id="18" name="Tekstfelt 17">
              <a:extLst>
                <a:ext uri="{FF2B5EF4-FFF2-40B4-BE49-F238E27FC236}">
                  <a16:creationId xmlns="" xmlns:a16="http://schemas.microsoft.com/office/drawing/2014/main" id="{8CBDF8E0-DC75-9341-83EB-15081673C7FA}"/>
                </a:ext>
              </a:extLst>
            </p:cNvPr>
            <p:cNvSpPr txBox="1"/>
            <p:nvPr/>
          </p:nvSpPr>
          <p:spPr>
            <a:xfrm>
              <a:off x="4962394" y="829856"/>
              <a:ext cx="2267211" cy="923329"/>
            </a:xfrm>
            <a:prstGeom prst="rect">
              <a:avLst/>
            </a:prstGeom>
            <a:solidFill>
              <a:srgbClr val="497635"/>
            </a:solidFill>
          </p:spPr>
          <p:txBody>
            <a:bodyPr wrap="square" rtlCol="0" anchor="ctr" anchorCtr="0">
              <a:noAutofit/>
            </a:bodyPr>
            <a:lstStyle/>
            <a:p>
              <a:pPr algn="ctr"/>
              <a:r>
                <a:rPr lang="da-DK" sz="2000" b="1" dirty="0">
                  <a:solidFill>
                    <a:schemeClr val="bg1"/>
                  </a:solidFill>
                </a:rPr>
                <a:t>Kendskab </a:t>
              </a:r>
            </a:p>
            <a:p>
              <a:pPr algn="ctr"/>
              <a:r>
                <a:rPr lang="da-DK" sz="2000" b="1" dirty="0">
                  <a:solidFill>
                    <a:schemeClr val="bg1"/>
                  </a:solidFill>
                </a:rPr>
                <a:t>på tværs</a:t>
              </a:r>
            </a:p>
          </p:txBody>
        </p:sp>
      </p:grpSp>
      <p:grpSp>
        <p:nvGrpSpPr>
          <p:cNvPr id="5" name="Gruppe 4" descr="Tekstboks 4">
            <a:extLst>
              <a:ext uri="{FF2B5EF4-FFF2-40B4-BE49-F238E27FC236}">
                <a16:creationId xmlns="" xmlns:a16="http://schemas.microsoft.com/office/drawing/2014/main" id="{F5638B25-4C48-ED42-9B82-AFBE5FAF12C2}"/>
              </a:ext>
            </a:extLst>
          </p:cNvPr>
          <p:cNvGrpSpPr/>
          <p:nvPr/>
        </p:nvGrpSpPr>
        <p:grpSpPr>
          <a:xfrm>
            <a:off x="7349643" y="448680"/>
            <a:ext cx="2267212" cy="4361064"/>
            <a:chOff x="7349645" y="829855"/>
            <a:chExt cx="2267212" cy="4361064"/>
          </a:xfrm>
        </p:grpSpPr>
        <p:sp>
          <p:nvSpPr>
            <p:cNvPr id="19" name="Tekstfelt 18">
              <a:extLst>
                <a:ext uri="{FF2B5EF4-FFF2-40B4-BE49-F238E27FC236}">
                  <a16:creationId xmlns="" xmlns:a16="http://schemas.microsoft.com/office/drawing/2014/main" id="{B28C0115-52BE-FC42-9639-8F02AB039D9C}"/>
                </a:ext>
              </a:extLst>
            </p:cNvPr>
            <p:cNvSpPr txBox="1"/>
            <p:nvPr/>
          </p:nvSpPr>
          <p:spPr>
            <a:xfrm>
              <a:off x="7349646" y="1807004"/>
              <a:ext cx="2267211" cy="3383915"/>
            </a:xfrm>
            <a:prstGeom prst="rect">
              <a:avLst/>
            </a:prstGeom>
            <a:solidFill>
              <a:srgbClr val="7B9E34"/>
            </a:solidFill>
          </p:spPr>
          <p:txBody>
            <a:bodyPr wrap="square" rtlCol="0">
              <a:noAutofit/>
            </a:bodyPr>
            <a:lstStyle/>
            <a:p>
              <a:pPr marL="285750" lvl="0" indent="-285750">
                <a:buFont typeface="Wingdings" pitchFamily="2" charset="2"/>
                <a:buChar char="§"/>
              </a:pPr>
              <a:endParaRPr lang="da-DK" dirty="0">
                <a:solidFill>
                  <a:schemeClr val="bg1"/>
                </a:solidFill>
              </a:endParaRPr>
            </a:p>
            <a:p>
              <a:pPr marL="285750" lvl="0" indent="-285750">
                <a:buFont typeface="Wingdings" pitchFamily="2" charset="2"/>
                <a:buChar char="§"/>
              </a:pPr>
              <a:r>
                <a:rPr lang="da-DK" dirty="0">
                  <a:solidFill>
                    <a:schemeClr val="bg1"/>
                  </a:solidFill>
                </a:rPr>
                <a:t>Tværprofessionelle læringsfælles-skaber og refleksive dialoger</a:t>
              </a:r>
            </a:p>
            <a:p>
              <a:pPr marL="285750" lvl="0" indent="-285750">
                <a:buFont typeface="Wingdings" pitchFamily="2" charset="2"/>
                <a:buChar char="§"/>
              </a:pPr>
              <a:r>
                <a:rPr lang="da-DK" dirty="0">
                  <a:solidFill>
                    <a:schemeClr val="bg1"/>
                  </a:solidFill>
                </a:rPr>
                <a:t>Pædagogiske tilgange </a:t>
              </a:r>
            </a:p>
            <a:p>
              <a:pPr marL="285750" lvl="0" indent="-285750">
                <a:buFont typeface="Wingdings" pitchFamily="2" charset="2"/>
                <a:buChar char="§"/>
              </a:pPr>
              <a:r>
                <a:rPr lang="da-DK" dirty="0">
                  <a:solidFill>
                    <a:schemeClr val="bg1"/>
                  </a:solidFill>
                </a:rPr>
                <a:t>Læringsmål, DPU og Min uddannelse</a:t>
              </a:r>
            </a:p>
          </p:txBody>
        </p:sp>
        <p:sp>
          <p:nvSpPr>
            <p:cNvPr id="20" name="Tekstfelt 19">
              <a:extLst>
                <a:ext uri="{FF2B5EF4-FFF2-40B4-BE49-F238E27FC236}">
                  <a16:creationId xmlns="" xmlns:a16="http://schemas.microsoft.com/office/drawing/2014/main" id="{BC911FA9-CB5C-174A-9FD7-69F742013A50}"/>
                </a:ext>
              </a:extLst>
            </p:cNvPr>
            <p:cNvSpPr txBox="1"/>
            <p:nvPr/>
          </p:nvSpPr>
          <p:spPr>
            <a:xfrm>
              <a:off x="7349645" y="829855"/>
              <a:ext cx="2267211" cy="923329"/>
            </a:xfrm>
            <a:prstGeom prst="rect">
              <a:avLst/>
            </a:prstGeom>
            <a:solidFill>
              <a:srgbClr val="497635"/>
            </a:solidFill>
          </p:spPr>
          <p:txBody>
            <a:bodyPr wrap="square" rtlCol="0" anchor="ctr" anchorCtr="0">
              <a:noAutofit/>
            </a:bodyPr>
            <a:lstStyle/>
            <a:p>
              <a:pPr algn="ctr"/>
              <a:r>
                <a:rPr lang="da-DK" sz="2000" b="1" dirty="0">
                  <a:solidFill>
                    <a:schemeClr val="bg1"/>
                  </a:solidFill>
                </a:rPr>
                <a:t>Kvalitet i kerneopgaven</a:t>
              </a:r>
            </a:p>
          </p:txBody>
        </p:sp>
      </p:grpSp>
      <p:grpSp>
        <p:nvGrpSpPr>
          <p:cNvPr id="6" name="Gruppe 5" descr="Tekstboks 5">
            <a:extLst>
              <a:ext uri="{FF2B5EF4-FFF2-40B4-BE49-F238E27FC236}">
                <a16:creationId xmlns="" xmlns:a16="http://schemas.microsoft.com/office/drawing/2014/main" id="{1ABCCF6F-C987-474E-9F75-E7575A469E24}"/>
              </a:ext>
            </a:extLst>
          </p:cNvPr>
          <p:cNvGrpSpPr/>
          <p:nvPr/>
        </p:nvGrpSpPr>
        <p:grpSpPr>
          <a:xfrm>
            <a:off x="9736896" y="448684"/>
            <a:ext cx="2267212" cy="4361060"/>
            <a:chOff x="9736896" y="829855"/>
            <a:chExt cx="2267212" cy="4361060"/>
          </a:xfrm>
        </p:grpSpPr>
        <p:sp>
          <p:nvSpPr>
            <p:cNvPr id="21" name="Tekstfelt 20">
              <a:extLst>
                <a:ext uri="{FF2B5EF4-FFF2-40B4-BE49-F238E27FC236}">
                  <a16:creationId xmlns="" xmlns:a16="http://schemas.microsoft.com/office/drawing/2014/main" id="{3EF52D96-1480-634C-8416-4F793AE82F8B}"/>
                </a:ext>
              </a:extLst>
            </p:cNvPr>
            <p:cNvSpPr txBox="1"/>
            <p:nvPr/>
          </p:nvSpPr>
          <p:spPr>
            <a:xfrm>
              <a:off x="9736897" y="1807004"/>
              <a:ext cx="2267211" cy="3383911"/>
            </a:xfrm>
            <a:prstGeom prst="rect">
              <a:avLst/>
            </a:prstGeom>
            <a:solidFill>
              <a:srgbClr val="7B9E34"/>
            </a:solidFill>
          </p:spPr>
          <p:txBody>
            <a:bodyPr wrap="square" rtlCol="0">
              <a:noAutofit/>
            </a:bodyPr>
            <a:lstStyle/>
            <a:p>
              <a:pPr marL="285750" lvl="0" indent="-285750">
                <a:buFont typeface="Wingdings" pitchFamily="2" charset="2"/>
                <a:buChar char="§"/>
              </a:pPr>
              <a:endParaRPr lang="da-DK" dirty="0">
                <a:solidFill>
                  <a:schemeClr val="bg1"/>
                </a:solidFill>
              </a:endParaRPr>
            </a:p>
            <a:p>
              <a:pPr marL="285750" lvl="0" indent="-285750">
                <a:buFont typeface="Wingdings" pitchFamily="2" charset="2"/>
                <a:buChar char="§"/>
              </a:pPr>
              <a:r>
                <a:rPr lang="da-DK" dirty="0">
                  <a:solidFill>
                    <a:schemeClr val="bg1"/>
                  </a:solidFill>
                </a:rPr>
                <a:t>PPR</a:t>
              </a:r>
            </a:p>
            <a:p>
              <a:pPr marL="285750" lvl="0" indent="-285750">
                <a:buFont typeface="Wingdings" pitchFamily="2" charset="2"/>
                <a:buChar char="§"/>
              </a:pPr>
              <a:r>
                <a:rPr lang="da-DK" dirty="0">
                  <a:solidFill>
                    <a:schemeClr val="bg1"/>
                  </a:solidFill>
                </a:rPr>
                <a:t>UU</a:t>
              </a:r>
            </a:p>
            <a:p>
              <a:pPr marL="285750" lvl="0" indent="-285750">
                <a:buFont typeface="Wingdings" pitchFamily="2" charset="2"/>
                <a:buChar char="§"/>
              </a:pPr>
              <a:r>
                <a:rPr lang="da-DK" dirty="0">
                  <a:solidFill>
                    <a:schemeClr val="bg1"/>
                  </a:solidFill>
                </a:rPr>
                <a:t>Forvaltning, Det samlede skolevæsen, Sundhedsområdet</a:t>
              </a:r>
            </a:p>
          </p:txBody>
        </p:sp>
        <p:sp>
          <p:nvSpPr>
            <p:cNvPr id="22" name="Tekstfelt 21">
              <a:extLst>
                <a:ext uri="{FF2B5EF4-FFF2-40B4-BE49-F238E27FC236}">
                  <a16:creationId xmlns="" xmlns:a16="http://schemas.microsoft.com/office/drawing/2014/main" id="{AC23BA15-846A-B54C-A62F-60ADF3C4C989}"/>
                </a:ext>
              </a:extLst>
            </p:cNvPr>
            <p:cNvSpPr txBox="1"/>
            <p:nvPr/>
          </p:nvSpPr>
          <p:spPr>
            <a:xfrm>
              <a:off x="9736896" y="829855"/>
              <a:ext cx="2267211" cy="923329"/>
            </a:xfrm>
            <a:prstGeom prst="rect">
              <a:avLst/>
            </a:prstGeom>
            <a:solidFill>
              <a:srgbClr val="497635"/>
            </a:solidFill>
          </p:spPr>
          <p:txBody>
            <a:bodyPr wrap="square" rtlCol="0" anchor="ctr" anchorCtr="0">
              <a:noAutofit/>
            </a:bodyPr>
            <a:lstStyle/>
            <a:p>
              <a:pPr algn="ctr"/>
              <a:r>
                <a:rPr lang="da-DK" sz="2000" b="1" dirty="0">
                  <a:solidFill>
                    <a:schemeClr val="bg1"/>
                  </a:solidFill>
                </a:rPr>
                <a:t>Samarbejde – en del af noget større</a:t>
              </a:r>
            </a:p>
          </p:txBody>
        </p:sp>
      </p:grpSp>
      <p:sp>
        <p:nvSpPr>
          <p:cNvPr id="7" name="Titel 6"/>
          <p:cNvSpPr>
            <a:spLocks noGrp="1"/>
          </p:cNvSpPr>
          <p:nvPr>
            <p:ph type="ctrTitle"/>
          </p:nvPr>
        </p:nvSpPr>
        <p:spPr>
          <a:xfrm>
            <a:off x="1524000" y="-2387600"/>
            <a:ext cx="9144000" cy="2387600"/>
          </a:xfrm>
        </p:spPr>
        <p:txBody>
          <a:bodyPr anchor="b"/>
          <a:lstStyle>
            <a:lvl1pPr algn="ctr">
              <a:defRPr sz="6000"/>
            </a:lvl1pPr>
          </a:lstStyle>
          <a:p>
            <a:r>
              <a:rPr lang="da-DK" smtClean="0"/>
              <a:t>De fem spor</a:t>
            </a:r>
            <a:endParaRPr lang="da-DK"/>
          </a:p>
        </p:txBody>
      </p:sp>
    </p:spTree>
    <p:extLst>
      <p:ext uri="{BB962C8B-B14F-4D97-AF65-F5344CB8AC3E}">
        <p14:creationId xmlns:p14="http://schemas.microsoft.com/office/powerpoint/2010/main" val="408771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947063-5614-564C-9269-A9C50492264F}"/>
              </a:ext>
            </a:extLst>
          </p:cNvPr>
          <p:cNvSpPr>
            <a:spLocks noGrp="1"/>
          </p:cNvSpPr>
          <p:nvPr>
            <p:ph type="title"/>
          </p:nvPr>
        </p:nvSpPr>
        <p:spPr/>
        <p:txBody>
          <a:bodyPr/>
          <a:lstStyle/>
          <a:p>
            <a:r>
              <a:rPr lang="da-DK" b="1" dirty="0">
                <a:solidFill>
                  <a:schemeClr val="bg1"/>
                </a:solidFill>
                <a:latin typeface="Calibri" panose="020F0502020204030204" pitchFamily="34" charset="0"/>
                <a:cs typeface="Calibri" panose="020F0502020204030204" pitchFamily="34" charset="0"/>
              </a:rPr>
              <a:t>Visitation</a:t>
            </a:r>
            <a:r>
              <a:rPr lang="da-DK" dirty="0">
                <a:solidFill>
                  <a:schemeClr val="bg1"/>
                </a:solidFill>
              </a:rPr>
              <a:t>, revisitation og omplacering</a:t>
            </a:r>
          </a:p>
        </p:txBody>
      </p:sp>
      <p:sp>
        <p:nvSpPr>
          <p:cNvPr id="3" name="Pladsholder til indhold 2">
            <a:extLst>
              <a:ext uri="{FF2B5EF4-FFF2-40B4-BE49-F238E27FC236}">
                <a16:creationId xmlns="" xmlns:a16="http://schemas.microsoft.com/office/drawing/2014/main" id="{C115D542-538A-F948-9DDD-362962FD8EA4}"/>
              </a:ext>
            </a:extLst>
          </p:cNvPr>
          <p:cNvSpPr>
            <a:spLocks noGrp="1"/>
          </p:cNvSpPr>
          <p:nvPr>
            <p:ph idx="1"/>
          </p:nvPr>
        </p:nvSpPr>
        <p:spPr>
          <a:xfrm>
            <a:off x="838199" y="1825625"/>
            <a:ext cx="4838701" cy="3635723"/>
          </a:xfrm>
        </p:spPr>
        <p:txBody>
          <a:bodyPr>
            <a:normAutofit fontScale="92500" lnSpcReduction="10000"/>
          </a:bodyPr>
          <a:lstStyle/>
          <a:p>
            <a:pPr marL="0" indent="0">
              <a:buNone/>
            </a:pPr>
            <a:r>
              <a:rPr lang="da-DK" b="1" dirty="0">
                <a:solidFill>
                  <a:schemeClr val="bg1"/>
                </a:solidFill>
                <a:latin typeface="Calibri" panose="020F0502020204030204" pitchFamily="34" charset="0"/>
                <a:cs typeface="Calibri" panose="020F0502020204030204" pitchFamily="34" charset="0"/>
              </a:rPr>
              <a:t>Målsætning for visitation </a:t>
            </a:r>
          </a:p>
          <a:p>
            <a:pPr>
              <a:buFont typeface="Wingdings" pitchFamily="2" charset="2"/>
              <a:buChar char="§"/>
            </a:pPr>
            <a:r>
              <a:rPr lang="da-DK" dirty="0">
                <a:solidFill>
                  <a:schemeClr val="bg1"/>
                </a:solidFill>
                <a:latin typeface="+mj-lt"/>
              </a:rPr>
              <a:t>Elever placeres der, hvor deres behov kan imødekommes bedst muligt med fokus på deres personlige, sociale og faglige områder.</a:t>
            </a:r>
          </a:p>
          <a:p>
            <a:pPr>
              <a:buFont typeface="Wingdings" pitchFamily="2" charset="2"/>
              <a:buChar char="§"/>
            </a:pPr>
            <a:r>
              <a:rPr lang="da-DK" dirty="0">
                <a:solidFill>
                  <a:schemeClr val="bg1"/>
                </a:solidFill>
                <a:latin typeface="+mj-lt"/>
              </a:rPr>
              <a:t>Specifikke målgrupper, hvor elever med samme behov og medarbejdere med rette kompetencer samles.</a:t>
            </a:r>
          </a:p>
        </p:txBody>
      </p:sp>
      <p:pic>
        <p:nvPicPr>
          <p:cNvPr id="5" name="Billede 4" descr="Randers specialskole logo">
            <a:extLst>
              <a:ext uri="{FF2B5EF4-FFF2-40B4-BE49-F238E27FC236}">
                <a16:creationId xmlns="" xmlns:a16="http://schemas.microsoft.com/office/drawing/2014/main" id="{990DC7F8-2F2D-E24F-9B01-0DB0C0B1B5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Pladsholder til indhold 2">
            <a:extLst>
              <a:ext uri="{FF2B5EF4-FFF2-40B4-BE49-F238E27FC236}">
                <a16:creationId xmlns="" xmlns:a16="http://schemas.microsoft.com/office/drawing/2014/main" id="{C03A2364-5C3B-5045-A299-79D278539CE9}"/>
              </a:ext>
            </a:extLst>
          </p:cNvPr>
          <p:cNvSpPr txBox="1">
            <a:spLocks/>
          </p:cNvSpPr>
          <p:nvPr/>
        </p:nvSpPr>
        <p:spPr>
          <a:xfrm>
            <a:off x="6007099" y="1825624"/>
            <a:ext cx="4838701" cy="36357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600" b="1" dirty="0">
                <a:solidFill>
                  <a:schemeClr val="bg1"/>
                </a:solidFill>
                <a:latin typeface="Calibri" panose="020F0502020204030204" pitchFamily="34" charset="0"/>
                <a:cs typeface="Calibri" panose="020F0502020204030204" pitchFamily="34" charset="0"/>
              </a:rPr>
              <a:t>Indsatser</a:t>
            </a:r>
          </a:p>
          <a:p>
            <a:pPr>
              <a:buFont typeface="Wingdings" pitchFamily="2" charset="2"/>
              <a:buChar char="§"/>
            </a:pPr>
            <a:r>
              <a:rPr lang="da-DK" sz="2600" dirty="0">
                <a:solidFill>
                  <a:schemeClr val="bg1"/>
                </a:solidFill>
                <a:latin typeface="+mj-lt"/>
              </a:rPr>
              <a:t>Vi gennemgår elevens papirer med PPR – ledelsen beslutter elevens placering</a:t>
            </a:r>
          </a:p>
          <a:p>
            <a:pPr>
              <a:buFont typeface="Wingdings" pitchFamily="2" charset="2"/>
              <a:buChar char="§"/>
            </a:pPr>
            <a:r>
              <a:rPr lang="da-DK" sz="2600" dirty="0">
                <a:solidFill>
                  <a:schemeClr val="bg1"/>
                </a:solidFill>
                <a:latin typeface="+mj-lt"/>
              </a:rPr>
              <a:t>Opstartsmøde for forældre, personale og ledelse </a:t>
            </a:r>
          </a:p>
          <a:p>
            <a:pPr>
              <a:buFont typeface="Wingdings" pitchFamily="2" charset="2"/>
              <a:buChar char="§"/>
            </a:pPr>
            <a:r>
              <a:rPr lang="da-DK" sz="2600" dirty="0">
                <a:solidFill>
                  <a:schemeClr val="bg1"/>
                </a:solidFill>
                <a:latin typeface="+mj-lt"/>
              </a:rPr>
              <a:t>Overlevering mellem afgivende og modtagende personale</a:t>
            </a:r>
          </a:p>
        </p:txBody>
      </p:sp>
    </p:spTree>
    <p:extLst>
      <p:ext uri="{BB962C8B-B14F-4D97-AF65-F5344CB8AC3E}">
        <p14:creationId xmlns:p14="http://schemas.microsoft.com/office/powerpoint/2010/main" val="1727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947063-5614-564C-9269-A9C50492264F}"/>
              </a:ext>
            </a:extLst>
          </p:cNvPr>
          <p:cNvSpPr>
            <a:spLocks noGrp="1"/>
          </p:cNvSpPr>
          <p:nvPr>
            <p:ph type="title"/>
          </p:nvPr>
        </p:nvSpPr>
        <p:spPr/>
        <p:txBody>
          <a:bodyPr/>
          <a:lstStyle/>
          <a:p>
            <a:r>
              <a:rPr lang="da-DK" dirty="0">
                <a:solidFill>
                  <a:schemeClr val="bg1"/>
                </a:solidFill>
              </a:rPr>
              <a:t>Visitation, </a:t>
            </a:r>
            <a:r>
              <a:rPr lang="da-DK" b="1" dirty="0">
                <a:solidFill>
                  <a:schemeClr val="bg1"/>
                </a:solidFill>
                <a:latin typeface="Calibri" panose="020F0502020204030204" pitchFamily="34" charset="0"/>
                <a:cs typeface="Calibri" panose="020F0502020204030204" pitchFamily="34" charset="0"/>
              </a:rPr>
              <a:t>revisitation</a:t>
            </a:r>
            <a:r>
              <a:rPr lang="da-DK" dirty="0">
                <a:solidFill>
                  <a:schemeClr val="bg1"/>
                </a:solidFill>
              </a:rPr>
              <a:t> og omplacering</a:t>
            </a:r>
          </a:p>
        </p:txBody>
      </p:sp>
      <p:sp>
        <p:nvSpPr>
          <p:cNvPr id="3" name="Pladsholder til indhold 2">
            <a:extLst>
              <a:ext uri="{FF2B5EF4-FFF2-40B4-BE49-F238E27FC236}">
                <a16:creationId xmlns="" xmlns:a16="http://schemas.microsoft.com/office/drawing/2014/main" id="{C115D542-538A-F948-9DDD-362962FD8EA4}"/>
              </a:ext>
            </a:extLst>
          </p:cNvPr>
          <p:cNvSpPr>
            <a:spLocks noGrp="1"/>
          </p:cNvSpPr>
          <p:nvPr>
            <p:ph idx="1"/>
          </p:nvPr>
        </p:nvSpPr>
        <p:spPr>
          <a:xfrm>
            <a:off x="838199" y="1825625"/>
            <a:ext cx="5562601" cy="3635723"/>
          </a:xfrm>
        </p:spPr>
        <p:txBody>
          <a:bodyPr>
            <a:noAutofit/>
          </a:bodyPr>
          <a:lstStyle/>
          <a:p>
            <a:pPr marL="0" indent="0">
              <a:buNone/>
            </a:pPr>
            <a:r>
              <a:rPr lang="da-DK" sz="2600" b="1" dirty="0">
                <a:solidFill>
                  <a:schemeClr val="bg1"/>
                </a:solidFill>
                <a:latin typeface="Calibri" panose="020F0502020204030204" pitchFamily="34" charset="0"/>
                <a:cs typeface="Calibri" panose="020F0502020204030204" pitchFamily="34" charset="0"/>
              </a:rPr>
              <a:t>Målsætning for revisitation </a:t>
            </a:r>
          </a:p>
          <a:p>
            <a:pPr lvl="0">
              <a:buFont typeface="Wingdings" pitchFamily="2" charset="2"/>
              <a:buChar char="§"/>
            </a:pPr>
            <a:r>
              <a:rPr lang="da-DK" sz="2600" dirty="0">
                <a:solidFill>
                  <a:schemeClr val="bg1"/>
                </a:solidFill>
                <a:latin typeface="Calibri Light" panose="020F0302020204030204" pitchFamily="34" charset="0"/>
                <a:cs typeface="Calibri Light" panose="020F0302020204030204" pitchFamily="34" charset="0"/>
              </a:rPr>
              <a:t>At alle omkring eleven samarbejder, så eleven tilknyttes det skoletilbud der bedst matcher hans/hendes forudsætninger. </a:t>
            </a:r>
          </a:p>
          <a:p>
            <a:pPr lvl="0">
              <a:buFont typeface="Wingdings" pitchFamily="2" charset="2"/>
              <a:buChar char="§"/>
            </a:pPr>
            <a:r>
              <a:rPr lang="da-DK" sz="2600" dirty="0">
                <a:solidFill>
                  <a:schemeClr val="bg1"/>
                </a:solidFill>
                <a:latin typeface="Calibri Light" panose="020F0302020204030204" pitchFamily="34" charset="0"/>
                <a:cs typeface="Calibri Light" panose="020F0302020204030204" pitchFamily="34" charset="0"/>
              </a:rPr>
              <a:t>Trygge forældre, der oplever at blive inddraget i dialogen og processen omkring deres barn.</a:t>
            </a:r>
          </a:p>
          <a:p>
            <a:pPr lvl="0">
              <a:buFont typeface="Wingdings" pitchFamily="2" charset="2"/>
              <a:buChar char="§"/>
            </a:pPr>
            <a:r>
              <a:rPr lang="da-DK" sz="2600" dirty="0">
                <a:solidFill>
                  <a:schemeClr val="bg1"/>
                </a:solidFill>
                <a:latin typeface="Calibri Light" panose="020F0302020204030204" pitchFamily="34" charset="0"/>
                <a:cs typeface="Calibri Light" panose="020F0302020204030204" pitchFamily="34" charset="0"/>
              </a:rPr>
              <a:t>Kontinuerligt arbejde med faglig, personlig og social udvikling, med årlig status og vurdering af mulighed for mindre vidtgående tilbud.</a:t>
            </a:r>
          </a:p>
        </p:txBody>
      </p:sp>
      <p:pic>
        <p:nvPicPr>
          <p:cNvPr id="5" name="Billede 4" descr="Randers specialskole logo">
            <a:extLst>
              <a:ext uri="{FF2B5EF4-FFF2-40B4-BE49-F238E27FC236}">
                <a16:creationId xmlns="" xmlns:a16="http://schemas.microsoft.com/office/drawing/2014/main" id="{990DC7F8-2F2D-E24F-9B01-0DB0C0B1B5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Pladsholder til indhold 2">
            <a:extLst>
              <a:ext uri="{FF2B5EF4-FFF2-40B4-BE49-F238E27FC236}">
                <a16:creationId xmlns="" xmlns:a16="http://schemas.microsoft.com/office/drawing/2014/main" id="{C03A2364-5C3B-5045-A299-79D278539CE9}"/>
              </a:ext>
            </a:extLst>
          </p:cNvPr>
          <p:cNvSpPr txBox="1">
            <a:spLocks/>
          </p:cNvSpPr>
          <p:nvPr/>
        </p:nvSpPr>
        <p:spPr>
          <a:xfrm>
            <a:off x="6809983" y="1825624"/>
            <a:ext cx="4838701" cy="3635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600" b="1" dirty="0">
                <a:solidFill>
                  <a:schemeClr val="bg1"/>
                </a:solidFill>
                <a:latin typeface="Calibri" panose="020F0502020204030204" pitchFamily="34" charset="0"/>
                <a:cs typeface="Calibri" panose="020F0502020204030204" pitchFamily="34" charset="0"/>
              </a:rPr>
              <a:t>Indsatser</a:t>
            </a:r>
          </a:p>
          <a:p>
            <a:pPr>
              <a:buFont typeface="Wingdings" pitchFamily="2" charset="2"/>
              <a:buChar char="§"/>
            </a:pPr>
            <a:r>
              <a:rPr lang="da-DK" sz="2600" dirty="0">
                <a:solidFill>
                  <a:schemeClr val="bg1"/>
                </a:solidFill>
                <a:latin typeface="+mj-lt"/>
              </a:rPr>
              <a:t>Procedurer - Fagligt velbegrundet vurdering med barnets fremadrettede udvikling og læring for øje</a:t>
            </a:r>
          </a:p>
          <a:p>
            <a:pPr>
              <a:buFont typeface="Wingdings" pitchFamily="2" charset="2"/>
              <a:buChar char="§"/>
            </a:pPr>
            <a:r>
              <a:rPr lang="da-DK" sz="2600" dirty="0">
                <a:solidFill>
                  <a:schemeClr val="bg1"/>
                </a:solidFill>
                <a:latin typeface="+mj-lt"/>
              </a:rPr>
              <a:t>Involvering af relevante parter</a:t>
            </a:r>
          </a:p>
          <a:p>
            <a:pPr>
              <a:buFont typeface="Wingdings" pitchFamily="2" charset="2"/>
              <a:buChar char="§"/>
            </a:pPr>
            <a:r>
              <a:rPr lang="da-DK" sz="2600" dirty="0">
                <a:solidFill>
                  <a:schemeClr val="bg1"/>
                </a:solidFill>
                <a:latin typeface="+mj-lt"/>
              </a:rPr>
              <a:t>Høj grad af fleksibilitet sikrer gode overgange for eleven</a:t>
            </a:r>
          </a:p>
        </p:txBody>
      </p:sp>
    </p:spTree>
    <p:extLst>
      <p:ext uri="{BB962C8B-B14F-4D97-AF65-F5344CB8AC3E}">
        <p14:creationId xmlns:p14="http://schemas.microsoft.com/office/powerpoint/2010/main" val="534395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947063-5614-564C-9269-A9C50492264F}"/>
              </a:ext>
            </a:extLst>
          </p:cNvPr>
          <p:cNvSpPr>
            <a:spLocks noGrp="1"/>
          </p:cNvSpPr>
          <p:nvPr>
            <p:ph type="title"/>
          </p:nvPr>
        </p:nvSpPr>
        <p:spPr/>
        <p:txBody>
          <a:bodyPr/>
          <a:lstStyle/>
          <a:p>
            <a:r>
              <a:rPr lang="da-DK" dirty="0">
                <a:solidFill>
                  <a:schemeClr val="bg1"/>
                </a:solidFill>
              </a:rPr>
              <a:t>Visitation, </a:t>
            </a:r>
            <a:r>
              <a:rPr lang="da-DK" dirty="0">
                <a:solidFill>
                  <a:schemeClr val="bg1"/>
                </a:solidFill>
                <a:cs typeface="Calibri" panose="020F0502020204030204" pitchFamily="34" charset="0"/>
              </a:rPr>
              <a:t>revisitation</a:t>
            </a:r>
            <a:r>
              <a:rPr lang="da-DK" dirty="0">
                <a:solidFill>
                  <a:schemeClr val="bg1"/>
                </a:solidFill>
              </a:rPr>
              <a:t> og </a:t>
            </a:r>
            <a:r>
              <a:rPr lang="da-DK" b="1" dirty="0">
                <a:solidFill>
                  <a:schemeClr val="bg1"/>
                </a:solidFill>
                <a:latin typeface="Calibri" panose="020F0502020204030204" pitchFamily="34" charset="0"/>
                <a:cs typeface="Calibri" panose="020F0502020204030204" pitchFamily="34" charset="0"/>
              </a:rPr>
              <a:t>omplacering</a:t>
            </a:r>
          </a:p>
        </p:txBody>
      </p:sp>
      <p:sp>
        <p:nvSpPr>
          <p:cNvPr id="3" name="Pladsholder til indhold 2">
            <a:extLst>
              <a:ext uri="{FF2B5EF4-FFF2-40B4-BE49-F238E27FC236}">
                <a16:creationId xmlns="" xmlns:a16="http://schemas.microsoft.com/office/drawing/2014/main" id="{C115D542-538A-F948-9DDD-362962FD8EA4}"/>
              </a:ext>
            </a:extLst>
          </p:cNvPr>
          <p:cNvSpPr>
            <a:spLocks noGrp="1"/>
          </p:cNvSpPr>
          <p:nvPr>
            <p:ph idx="1"/>
          </p:nvPr>
        </p:nvSpPr>
        <p:spPr>
          <a:xfrm>
            <a:off x="838199" y="1825625"/>
            <a:ext cx="4838701" cy="3635723"/>
          </a:xfrm>
        </p:spPr>
        <p:txBody>
          <a:bodyPr>
            <a:noAutofit/>
          </a:bodyPr>
          <a:lstStyle/>
          <a:p>
            <a:pPr marL="0" indent="0">
              <a:buNone/>
            </a:pPr>
            <a:r>
              <a:rPr lang="da-DK" sz="2600" b="1" dirty="0">
                <a:solidFill>
                  <a:schemeClr val="bg1"/>
                </a:solidFill>
                <a:latin typeface="Calibri" panose="020F0502020204030204" pitchFamily="34" charset="0"/>
                <a:cs typeface="Calibri" panose="020F0502020204030204" pitchFamily="34" charset="0"/>
              </a:rPr>
              <a:t>Målsætning for omplacering </a:t>
            </a:r>
          </a:p>
          <a:p>
            <a:pPr lvl="0">
              <a:buFont typeface="Wingdings" pitchFamily="2" charset="2"/>
              <a:buChar char="§"/>
            </a:pPr>
            <a:r>
              <a:rPr lang="da-DK" dirty="0">
                <a:solidFill>
                  <a:schemeClr val="bg1"/>
                </a:solidFill>
                <a:latin typeface="+mj-lt"/>
              </a:rPr>
              <a:t>Eleverne har mulighed for at blive omplaceret, hvis deres behov ændrer sig i forhold til deres oprindelige placering, og det samtidig vurderes, at de stadig er velplacerede på Randers Specialskole.</a:t>
            </a:r>
          </a:p>
          <a:p>
            <a:pPr lvl="0">
              <a:buFont typeface="Wingdings" pitchFamily="2" charset="2"/>
              <a:buChar char="§"/>
            </a:pPr>
            <a:r>
              <a:rPr lang="da-DK" dirty="0">
                <a:solidFill>
                  <a:schemeClr val="bg1"/>
                </a:solidFill>
                <a:latin typeface="+mj-lt"/>
              </a:rPr>
              <a:t>Omplacering sker med elevens bedste for øje og altid i samspil med forældre og personale.</a:t>
            </a:r>
          </a:p>
        </p:txBody>
      </p:sp>
      <p:pic>
        <p:nvPicPr>
          <p:cNvPr id="5" name="Billede 4" descr="Randers specialskole logo">
            <a:extLst>
              <a:ext uri="{FF2B5EF4-FFF2-40B4-BE49-F238E27FC236}">
                <a16:creationId xmlns="" xmlns:a16="http://schemas.microsoft.com/office/drawing/2014/main" id="{990DC7F8-2F2D-E24F-9B01-0DB0C0B1B5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Pladsholder til indhold 2">
            <a:extLst>
              <a:ext uri="{FF2B5EF4-FFF2-40B4-BE49-F238E27FC236}">
                <a16:creationId xmlns="" xmlns:a16="http://schemas.microsoft.com/office/drawing/2014/main" id="{C03A2364-5C3B-5045-A299-79D278539CE9}"/>
              </a:ext>
            </a:extLst>
          </p:cNvPr>
          <p:cNvSpPr txBox="1">
            <a:spLocks/>
          </p:cNvSpPr>
          <p:nvPr/>
        </p:nvSpPr>
        <p:spPr>
          <a:xfrm>
            <a:off x="6007099" y="1825624"/>
            <a:ext cx="4838701" cy="3635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600" b="1" dirty="0">
                <a:solidFill>
                  <a:schemeClr val="bg1"/>
                </a:solidFill>
                <a:latin typeface="Calibri" panose="020F0502020204030204" pitchFamily="34" charset="0"/>
                <a:cs typeface="Calibri" panose="020F0502020204030204" pitchFamily="34" charset="0"/>
              </a:rPr>
              <a:t>Indsatser</a:t>
            </a:r>
          </a:p>
          <a:p>
            <a:pPr>
              <a:buFont typeface="Wingdings" pitchFamily="2" charset="2"/>
              <a:buChar char="§"/>
            </a:pPr>
            <a:r>
              <a:rPr lang="da-DK" dirty="0">
                <a:solidFill>
                  <a:schemeClr val="bg1"/>
                </a:solidFill>
                <a:latin typeface="+mj-lt"/>
              </a:rPr>
              <a:t>Tydelighed og integritet omkring de interne målgrupper</a:t>
            </a:r>
          </a:p>
          <a:p>
            <a:pPr>
              <a:buFont typeface="Wingdings" pitchFamily="2" charset="2"/>
              <a:buChar char="§"/>
            </a:pPr>
            <a:r>
              <a:rPr lang="da-DK" dirty="0">
                <a:solidFill>
                  <a:schemeClr val="bg1"/>
                </a:solidFill>
                <a:latin typeface="+mj-lt"/>
              </a:rPr>
              <a:t>At de rette kompetencer er til stede hos medarbejderne</a:t>
            </a:r>
            <a:endParaRPr lang="da-DK" sz="2600" dirty="0">
              <a:solidFill>
                <a:schemeClr val="bg1"/>
              </a:solidFill>
              <a:latin typeface="+mj-lt"/>
            </a:endParaRPr>
          </a:p>
        </p:txBody>
      </p:sp>
    </p:spTree>
    <p:extLst>
      <p:ext uri="{BB962C8B-B14F-4D97-AF65-F5344CB8AC3E}">
        <p14:creationId xmlns:p14="http://schemas.microsoft.com/office/powerpoint/2010/main" val="31203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3">
            <a:extLst>
              <a:ext uri="{FF2B5EF4-FFF2-40B4-BE49-F238E27FC236}">
                <a16:creationId xmlns="" xmlns:a16="http://schemas.microsoft.com/office/drawing/2014/main" id="{CF077F71-C89B-8042-801B-BEED0762E3E1}"/>
              </a:ext>
            </a:extLst>
          </p:cNvPr>
          <p:cNvSpPr>
            <a:spLocks noGrp="1"/>
          </p:cNvSpPr>
          <p:nvPr>
            <p:ph type="title"/>
          </p:nvPr>
        </p:nvSpPr>
        <p:spPr>
          <a:xfrm>
            <a:off x="-2084" y="1023789"/>
            <a:ext cx="5374184" cy="936562"/>
          </a:xfrm>
          <a:solidFill>
            <a:schemeClr val="bg1">
              <a:lumMod val="50000"/>
              <a:alpha val="62000"/>
            </a:schemeClr>
          </a:solidFill>
        </p:spPr>
        <p:txBody>
          <a:bodyPr wrap="square" lIns="288000" tIns="144000" rIns="180000" bIns="180000">
            <a:spAutoFit/>
          </a:bodyPr>
          <a:lstStyle/>
          <a:p>
            <a:r>
              <a:rPr lang="da-DK" dirty="0">
                <a:solidFill>
                  <a:schemeClr val="bg1"/>
                </a:solidFill>
              </a:rPr>
              <a:t>Forældresamarbejde</a:t>
            </a:r>
          </a:p>
        </p:txBody>
      </p:sp>
      <p:pic>
        <p:nvPicPr>
          <p:cNvPr id="8" name="Billede 7" descr="Randers specialskole logo">
            <a:extLst>
              <a:ext uri="{FF2B5EF4-FFF2-40B4-BE49-F238E27FC236}">
                <a16:creationId xmlns="" xmlns:a16="http://schemas.microsoft.com/office/drawing/2014/main" id="{C02A8617-8D7B-414C-87E5-9B09F8808B14}"/>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Tree>
    <p:extLst>
      <p:ext uri="{BB962C8B-B14F-4D97-AF65-F5344CB8AC3E}">
        <p14:creationId xmlns:p14="http://schemas.microsoft.com/office/powerpoint/2010/main" val="418579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947063-5614-564C-9269-A9C50492264F}"/>
              </a:ext>
            </a:extLst>
          </p:cNvPr>
          <p:cNvSpPr>
            <a:spLocks noGrp="1"/>
          </p:cNvSpPr>
          <p:nvPr>
            <p:ph type="title"/>
          </p:nvPr>
        </p:nvSpPr>
        <p:spPr/>
        <p:txBody>
          <a:bodyPr/>
          <a:lstStyle/>
          <a:p>
            <a:r>
              <a:rPr lang="da-DK" dirty="0">
                <a:solidFill>
                  <a:schemeClr val="bg1"/>
                </a:solidFill>
              </a:rPr>
              <a:t>Forældresamarbejde</a:t>
            </a:r>
            <a:endParaRPr lang="da-DK" b="1" dirty="0">
              <a:solidFill>
                <a:schemeClr val="bg1"/>
              </a:solidFill>
              <a:latin typeface="Calibri" panose="020F0502020204030204" pitchFamily="34" charset="0"/>
              <a:cs typeface="Calibri" panose="020F0502020204030204" pitchFamily="34" charset="0"/>
            </a:endParaRPr>
          </a:p>
        </p:txBody>
      </p:sp>
      <p:sp>
        <p:nvSpPr>
          <p:cNvPr id="3" name="Pladsholder til indhold 2">
            <a:extLst>
              <a:ext uri="{FF2B5EF4-FFF2-40B4-BE49-F238E27FC236}">
                <a16:creationId xmlns="" xmlns:a16="http://schemas.microsoft.com/office/drawing/2014/main" id="{C115D542-538A-F948-9DDD-362962FD8EA4}"/>
              </a:ext>
            </a:extLst>
          </p:cNvPr>
          <p:cNvSpPr>
            <a:spLocks noGrp="1"/>
          </p:cNvSpPr>
          <p:nvPr>
            <p:ph idx="1"/>
          </p:nvPr>
        </p:nvSpPr>
        <p:spPr>
          <a:xfrm>
            <a:off x="838199" y="1825625"/>
            <a:ext cx="4838701" cy="3635723"/>
          </a:xfrm>
        </p:spPr>
        <p:txBody>
          <a:bodyPr>
            <a:noAutofit/>
          </a:bodyPr>
          <a:lstStyle/>
          <a:p>
            <a:pPr marL="0" indent="0">
              <a:buNone/>
            </a:pPr>
            <a:r>
              <a:rPr lang="da-DK" sz="2600" b="1" dirty="0">
                <a:solidFill>
                  <a:schemeClr val="bg1"/>
                </a:solidFill>
                <a:latin typeface="Calibri" panose="020F0502020204030204" pitchFamily="34" charset="0"/>
                <a:cs typeface="Calibri" panose="020F0502020204030204" pitchFamily="34" charset="0"/>
              </a:rPr>
              <a:t>Målsætning </a:t>
            </a:r>
          </a:p>
          <a:p>
            <a:pPr marL="171450" lvl="0" indent="-171450">
              <a:buFontTx/>
              <a:buChar char="-"/>
            </a:pPr>
            <a:r>
              <a:rPr lang="da-DK" dirty="0">
                <a:solidFill>
                  <a:schemeClr val="bg1"/>
                </a:solidFill>
                <a:latin typeface="+mj-lt"/>
              </a:rPr>
              <a:t>Forældrene skal føle sig medinddraget i forhold til deres børns læring og udvikling. </a:t>
            </a:r>
          </a:p>
          <a:p>
            <a:pPr marL="171450" lvl="0" indent="-171450">
              <a:buFontTx/>
              <a:buChar char="-"/>
            </a:pPr>
            <a:r>
              <a:rPr lang="da-DK" dirty="0">
                <a:solidFill>
                  <a:schemeClr val="bg1"/>
                </a:solidFill>
                <a:latin typeface="+mj-lt"/>
              </a:rPr>
              <a:t>Forældrene er en ressource som, gennem dialoger med forskellige perspektiver, bidrager til samarbejdet omkring eleven.</a:t>
            </a:r>
          </a:p>
        </p:txBody>
      </p:sp>
      <p:pic>
        <p:nvPicPr>
          <p:cNvPr id="5" name="Billede 4" descr="Randers specialskole logo">
            <a:extLst>
              <a:ext uri="{FF2B5EF4-FFF2-40B4-BE49-F238E27FC236}">
                <a16:creationId xmlns="" xmlns:a16="http://schemas.microsoft.com/office/drawing/2014/main" id="{990DC7F8-2F2D-E24F-9B01-0DB0C0B1B57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
        <p:nvSpPr>
          <p:cNvPr id="6" name="Pladsholder til indhold 2">
            <a:extLst>
              <a:ext uri="{FF2B5EF4-FFF2-40B4-BE49-F238E27FC236}">
                <a16:creationId xmlns="" xmlns:a16="http://schemas.microsoft.com/office/drawing/2014/main" id="{C03A2364-5C3B-5045-A299-79D278539CE9}"/>
              </a:ext>
            </a:extLst>
          </p:cNvPr>
          <p:cNvSpPr txBox="1">
            <a:spLocks/>
          </p:cNvSpPr>
          <p:nvPr/>
        </p:nvSpPr>
        <p:spPr>
          <a:xfrm>
            <a:off x="6007099" y="1825624"/>
            <a:ext cx="4838701" cy="3635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a-DK" sz="2600" b="1" dirty="0">
                <a:solidFill>
                  <a:schemeClr val="bg1"/>
                </a:solidFill>
                <a:latin typeface="Calibri" panose="020F0502020204030204" pitchFamily="34" charset="0"/>
                <a:cs typeface="Calibri" panose="020F0502020204030204" pitchFamily="34" charset="0"/>
              </a:rPr>
              <a:t>Indsatser</a:t>
            </a:r>
          </a:p>
          <a:p>
            <a:r>
              <a:rPr lang="da-DK" dirty="0">
                <a:solidFill>
                  <a:schemeClr val="bg1"/>
                </a:solidFill>
                <a:latin typeface="+mj-lt"/>
              </a:rPr>
              <a:t>Skole/hjem-samtaler</a:t>
            </a:r>
          </a:p>
          <a:p>
            <a:r>
              <a:rPr lang="da-DK" dirty="0">
                <a:solidFill>
                  <a:schemeClr val="bg1"/>
                </a:solidFill>
                <a:latin typeface="+mj-lt"/>
              </a:rPr>
              <a:t>Netværksmøder</a:t>
            </a:r>
          </a:p>
          <a:p>
            <a:r>
              <a:rPr lang="da-DK" dirty="0">
                <a:solidFill>
                  <a:schemeClr val="bg1"/>
                </a:solidFill>
                <a:latin typeface="+mj-lt"/>
              </a:rPr>
              <a:t>Gennemsigtighed omkring skolens muligheder og barrierer</a:t>
            </a:r>
          </a:p>
        </p:txBody>
      </p:sp>
    </p:spTree>
    <p:extLst>
      <p:ext uri="{BB962C8B-B14F-4D97-AF65-F5344CB8AC3E}">
        <p14:creationId xmlns:p14="http://schemas.microsoft.com/office/powerpoint/2010/main" val="336225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el 3">
            <a:extLst>
              <a:ext uri="{FF2B5EF4-FFF2-40B4-BE49-F238E27FC236}">
                <a16:creationId xmlns="" xmlns:a16="http://schemas.microsoft.com/office/drawing/2014/main" id="{CF077F71-C89B-8042-801B-BEED0762E3E1}"/>
              </a:ext>
            </a:extLst>
          </p:cNvPr>
          <p:cNvSpPr>
            <a:spLocks noGrp="1"/>
          </p:cNvSpPr>
          <p:nvPr>
            <p:ph type="title"/>
          </p:nvPr>
        </p:nvSpPr>
        <p:spPr>
          <a:xfrm>
            <a:off x="-2084" y="3587100"/>
            <a:ext cx="5374184" cy="936562"/>
          </a:xfrm>
          <a:solidFill>
            <a:schemeClr val="bg1">
              <a:lumMod val="50000"/>
              <a:alpha val="62000"/>
            </a:schemeClr>
          </a:solidFill>
        </p:spPr>
        <p:txBody>
          <a:bodyPr wrap="square" lIns="288000" tIns="144000" rIns="180000" bIns="180000">
            <a:spAutoFit/>
          </a:bodyPr>
          <a:lstStyle/>
          <a:p>
            <a:r>
              <a:rPr lang="da-DK" b="1" dirty="0">
                <a:solidFill>
                  <a:schemeClr val="bg1"/>
                </a:solidFill>
              </a:rPr>
              <a:t>Kendskab på tværs </a:t>
            </a:r>
          </a:p>
        </p:txBody>
      </p:sp>
      <p:pic>
        <p:nvPicPr>
          <p:cNvPr id="4" name="Billede 3" descr="Randers specialskole logo">
            <a:extLst>
              <a:ext uri="{FF2B5EF4-FFF2-40B4-BE49-F238E27FC236}">
                <a16:creationId xmlns="" xmlns:a16="http://schemas.microsoft.com/office/drawing/2014/main" id="{89B24CDD-FC81-9A44-84D3-3B7F2566DDA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398696" y="4912047"/>
            <a:ext cx="2793304" cy="1945952"/>
          </a:xfrm>
          <a:prstGeom prst="rect">
            <a:avLst/>
          </a:prstGeom>
        </p:spPr>
      </p:pic>
    </p:spTree>
    <p:extLst>
      <p:ext uri="{BB962C8B-B14F-4D97-AF65-F5344CB8AC3E}">
        <p14:creationId xmlns:p14="http://schemas.microsoft.com/office/powerpoint/2010/main" val="326811119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1246</Words>
  <Application>Microsoft Office PowerPoint</Application>
  <PresentationFormat>Widescreen</PresentationFormat>
  <Paragraphs>198</Paragraphs>
  <Slides>15</Slides>
  <Notes>15</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15</vt:i4>
      </vt:variant>
    </vt:vector>
  </HeadingPairs>
  <TitlesOfParts>
    <vt:vector size="20" baseType="lpstr">
      <vt:lpstr>Arial</vt:lpstr>
      <vt:lpstr>Calibri</vt:lpstr>
      <vt:lpstr>Calibri Light</vt:lpstr>
      <vt:lpstr>Wingdings</vt:lpstr>
      <vt:lpstr>Office-tema</vt:lpstr>
      <vt:lpstr>Sammenhængskraft og kvalitet</vt:lpstr>
      <vt:lpstr>Fem spor</vt:lpstr>
      <vt:lpstr>De fem spor</vt:lpstr>
      <vt:lpstr>Visitation, revisitation og omplacering</vt:lpstr>
      <vt:lpstr>Visitation, revisitation og omplacering</vt:lpstr>
      <vt:lpstr>Visitation, revisitation og omplacering</vt:lpstr>
      <vt:lpstr>Forældresamarbejde</vt:lpstr>
      <vt:lpstr>Forældresamarbejde</vt:lpstr>
      <vt:lpstr>Kendskab på tværs </vt:lpstr>
      <vt:lpstr>Kendskab på tværs</vt:lpstr>
      <vt:lpstr>Kvalitet i kernopgaven</vt:lpstr>
      <vt:lpstr>Kvalitet i kerneopgaven</vt:lpstr>
      <vt:lpstr>Samarbejde - en del af noget større </vt:lpstr>
      <vt:lpstr>Samarbejde - en del af noget større </vt:lpstr>
      <vt:lpstr>Sammenhængskraft  og kvalitet Strategiske spor for  Randers Specialskole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Sammenhængskraft  og kvalitet</dc:title>
  <dc:creator>Lo Brogaard Jeppesen</dc:creator>
  <cp:lastModifiedBy>Louise Maigaard Juncher</cp:lastModifiedBy>
  <cp:revision>49</cp:revision>
  <cp:lastPrinted>2021-04-06T12:04:58Z</cp:lastPrinted>
  <dcterms:created xsi:type="dcterms:W3CDTF">2021-03-29T10:26:48Z</dcterms:created>
  <dcterms:modified xsi:type="dcterms:W3CDTF">2022-05-09T06:08:39Z</dcterms:modified>
</cp:coreProperties>
</file>